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charts/chart6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charts/chart4.xml" ContentType="application/vnd.openxmlformats-officedocument.drawingml.chart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85" r:id="rId21"/>
    <p:sldId id="273" r:id="rId22"/>
    <p:sldId id="274" r:id="rId23"/>
    <p:sldId id="281" r:id="rId24"/>
    <p:sldId id="278" r:id="rId25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=""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="" xmlns:p15="http://schemas.microsoft.com/office/powerpoint/2012/main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027" autoAdjust="0"/>
    <p:restoredTop sz="89250" autoAdjust="0"/>
  </p:normalViewPr>
  <p:slideViewPr>
    <p:cSldViewPr>
      <p:cViewPr varScale="1">
        <p:scale>
          <a:sx n="65" d="100"/>
          <a:sy n="65" d="100"/>
        </p:scale>
        <p:origin x="-143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Local%20Settings\Temp\wzf282\OPSTINA%20Gradjanski%20vodic%20kroza%20odluku%20o%20budzetu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Local%20Settings\Temp\wzf282\OPSTINA%20Gradjanski%20vodic%20kroza%20odluku%20o%20budzetu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Local%20Settings\Temp\Temporary%20Directory%201%20for%20OPSTINA%20Gradjanski%20vodic%20kroza%20odluku%20o%20budzetu.zip\OPSTINA%20Gradjanski%20vodic%20kroza%20odluku%20o%20budzetu\Prilog%202%20-%20Pomocni%20dokument%20za%20tabele%20i%20grafik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My%20Documents\Pomocni%20dokument%20202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Desktop\Prilog%202%20-%20Pomocni%20dokument%20za%20tabele%20i%20grafik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Desktop\Prilog%202%20-%20Pomocni%20dokument%20za%20tabele%20i%20grafik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Local%20Settings\Temp\Temporary%20Directory%201%20for%20OPSTINA%20Gradjanski%20vodic%20kroza%20odluku%20o%20budzetu.zip\OPSTINA%20Gradjanski%20vodic%20kroza%20odluku%20o%20budzetu\Prilog%202%20-%20Pomocni%20dokument%20za%20tabele%20i%20grafik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popovic\Local%20Settings\Temp\Temporary%20Directory%201%20for%20OPSTINA%20Gradjanski%20vodic%20kroza%20odluku%20o%20budzetu.zip\OPSTINA%20Gradjanski%20vodic%20kroza%20odluku%20o%20budzetu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x-none" b="1"/>
              <a:t>Структура прихода и примања</a:t>
            </a:r>
            <a:endParaRPr lang="en-US" b="1" dirty="0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946"/>
          <c:y val="0.3337448818897652"/>
          <c:w val="0.62846713498254947"/>
          <c:h val="0.55553768720086449"/>
        </c:manualLayout>
      </c:layout>
      <c:pie3DChart>
        <c:varyColors val="1"/>
        <c:ser>
          <c:idx val="1"/>
          <c:order val="1"/>
          <c:cat>
            <c:multiLvlStrRef>
              <c:f>'[Prilog 2 - Pomocni dokument za tabele i grafike.xlsx]Prihodi i primanja'!$C$6:$C$11</c:f>
            </c:multiLvlStrRef>
          </c:cat>
          <c:val>
            <c:numRef>
              <c:f>'[Prilog 2 - Pomocni dokument za tabele i grafike.xlsx]Prihodi i primanja'!$D$6:$D$11</c:f>
            </c:numRef>
          </c:val>
        </c:ser>
        <c:ser>
          <c:idx val="2"/>
          <c:order val="2"/>
          <c:cat>
            <c:multiLvlStrRef>
              <c:f>'[Pomocni dokument 2021.xlsx]Prihodi i primanja'!$C$6:$C$11</c:f>
            </c:multiLvlStrRef>
          </c:cat>
          <c:val>
            <c:numRef>
              <c:f>'[Pomocni dokument 2021.xlsx]Prihodi i primanja'!$D$6:$D$11</c:f>
            </c:numRef>
          </c:val>
        </c:ser>
        <c:ser>
          <c:idx val="3"/>
          <c:order val="3"/>
          <c:cat>
            <c:multiLvlStrRef>
              <c:f>'[Pomocni dokument 2021.xlsx]Prihodi i primanja'!$C$6:$C$11</c:f>
            </c:multiLvlStrRef>
          </c:cat>
          <c:val>
            <c:numRef>
              <c:f>'[Pomocni dokument 2021.xlsx]Prihodi i primanja'!$D$6:$D$11</c:f>
            </c:numRef>
          </c:val>
        </c:ser>
        <c:ser>
          <c:idx val="4"/>
          <c:order val="4"/>
          <c:cat>
            <c:multiLvlStrRef>
              <c:f>'[Pomocni dokument 2021.xlsx]Prihodi i primanja'!$C$6:$C$11</c:f>
            </c:multiLvlStrRef>
          </c:cat>
          <c:val>
            <c:numRef>
              <c:f>'[Pomocni dokument 2021.xlsx]Prihodi i primanja'!$D$6:$D$11</c:f>
            </c:numRef>
          </c:val>
        </c:ser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86-4DB2-BB9D-FEC6D903DEFD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E86-4DB2-BB9D-FEC6D903DEFD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6-4DB2-BB9D-FEC6D903DEFD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E86-4DB2-BB9D-FEC6D903DEFD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E86-4DB2-BB9D-FEC6D903DEFD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86-4DB2-BB9D-FEC6D903DEFD}"/>
              </c:ext>
            </c:extLst>
          </c:dPt>
          <c:dLbls>
            <c:dLbl>
              <c:idx val="0"/>
              <c:layout>
                <c:manualLayout>
                  <c:x val="-0.16290391708352367"/>
                  <c:y val="-4.631660436384863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86-4DB2-BB9D-FEC6D903DEFD}"/>
                </c:ext>
              </c:extLst>
            </c:dLbl>
            <c:dLbl>
              <c:idx val="2"/>
              <c:layout>
                <c:manualLayout>
                  <c:x val="-4.1916641607917887E-2"/>
                  <c:y val="1.936373034727710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6-4DB2-BB9D-FEC6D903DEFD}"/>
                </c:ext>
              </c:extLst>
            </c:dLbl>
            <c:dLbl>
              <c:idx val="3"/>
              <c:layout>
                <c:manualLayout>
                  <c:x val="-0.12295327903388679"/>
                  <c:y val="-5.9334552877859964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1.3833866447230673E-2"/>
                  <c:y val="-5.931440388133327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86-4DB2-BB9D-FEC6D903DEFD}"/>
                </c:ext>
              </c:extLst>
            </c:dLbl>
            <c:dLbl>
              <c:idx val="5"/>
              <c:layout>
                <c:manualLayout>
                  <c:x val="0.16711803116590127"/>
                  <c:y val="-6.322033988175720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86-4DB2-BB9D-FEC6D903DEFD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'[Pomocni dokument 2021.xlsx]Prihodi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из претходне године</c:v>
                </c:pt>
              </c:strCache>
            </c:strRef>
          </c:cat>
          <c:val>
            <c:numRef>
              <c:f>'[Pomocni dokument 2021.xlsx]Prihodi i primanja'!$D$6:$D$11</c:f>
              <c:numCache>
                <c:formatCode>#,##0</c:formatCode>
                <c:ptCount val="6"/>
                <c:pt idx="0">
                  <c:v>273820000</c:v>
                </c:pt>
                <c:pt idx="1">
                  <c:v>170929068</c:v>
                </c:pt>
                <c:pt idx="2">
                  <c:v>76650932</c:v>
                </c:pt>
                <c:pt idx="3">
                  <c:v>2000000</c:v>
                </c:pt>
                <c:pt idx="4">
                  <c:v>0</c:v>
                </c:pt>
                <c:pt idx="5">
                  <c:v>5000000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6-4DB2-BB9D-FEC6D903DEFD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x-none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924"/>
          <c:y val="0.33374488188976448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86-4DB2-BB9D-FEC6D903DEFD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E86-4DB2-BB9D-FEC6D903DEFD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6-4DB2-BB9D-FEC6D903DEFD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E86-4DB2-BB9D-FEC6D903DEFD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E86-4DB2-BB9D-FEC6D903DEFD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86-4DB2-BB9D-FEC6D903DEFD}"/>
              </c:ext>
            </c:extLst>
          </c:dPt>
          <c:dLbls>
            <c:dLbl>
              <c:idx val="0"/>
              <c:layout>
                <c:manualLayout>
                  <c:x val="4.2935426600180394E-3"/>
                  <c:y val="-2.746135556584841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86-4DB2-BB9D-FEC6D903DEFD}"/>
                </c:ext>
              </c:extLst>
            </c:dLbl>
            <c:dLbl>
              <c:idx val="2"/>
              <c:layout>
                <c:manualLayout>
                  <c:x val="4.9112343237526827E-2"/>
                  <c:y val="3.8726570943337937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6-4DB2-BB9D-FEC6D903DEFD}"/>
                </c:ext>
              </c:extLst>
            </c:dLbl>
            <c:dLbl>
              <c:idx val="3"/>
              <c:layout>
                <c:manualLayout>
                  <c:x val="7.2824171246698904E-2"/>
                  <c:y val="-6.0315825227728909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0.18654776781561791"/>
                  <c:y val="1.30327003242241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86-4DB2-BB9D-FEC6D903DEFD}"/>
                </c:ext>
              </c:extLst>
            </c:dLbl>
            <c:dLbl>
              <c:idx val="5"/>
              <c:layout>
                <c:manualLayout>
                  <c:x val="0.27324088341037495"/>
                  <c:y val="-4.078456075343526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86-4DB2-BB9D-FEC6D903DEFD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задуживања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#,##0.00</c:formatCode>
                <c:ptCount val="6"/>
                <c:pt idx="0">
                  <c:v>266631232</c:v>
                </c:pt>
                <c:pt idx="1">
                  <c:v>115709068</c:v>
                </c:pt>
                <c:pt idx="2">
                  <c:v>49630000</c:v>
                </c:pt>
                <c:pt idx="3">
                  <c:v>4000000</c:v>
                </c:pt>
                <c:pt idx="4">
                  <c:v>20000000</c:v>
                </c:pt>
                <c:pt idx="5">
                  <c:v>20000000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6-4DB2-BB9D-FEC6D903DEFD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x-none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49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87-400C-AE0C-D299E08B2FF7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87-400C-AE0C-D299E08B2FF7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87-400C-AE0C-D299E08B2FF7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87-400C-AE0C-D299E08B2FF7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87-400C-AE0C-D299E08B2FF7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87-400C-AE0C-D299E08B2FF7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87-400C-AE0C-D299E08B2FF7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9187-400C-AE0C-D299E08B2FF7}"/>
              </c:ext>
            </c:extLst>
          </c:dPt>
          <c:dLbls>
            <c:dLbl>
              <c:idx val="0"/>
              <c:layout>
                <c:manualLayout>
                  <c:x val="0.10888546481766806"/>
                  <c:y val="-8.470588235294145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87-400C-AE0C-D299E08B2FF7}"/>
                </c:ext>
              </c:extLst>
            </c:dLbl>
            <c:dLbl>
              <c:idx val="1"/>
              <c:layout>
                <c:manualLayout>
                  <c:x val="3.6979969183359114E-2"/>
                  <c:y val="0.1380392156862748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87-400C-AE0C-D299E08B2FF7}"/>
                </c:ext>
              </c:extLst>
            </c:dLbl>
            <c:dLbl>
              <c:idx val="2"/>
              <c:layout>
                <c:manualLayout>
                  <c:x val="-8.4232152028762206E-2"/>
                  <c:y val="2.509803921568627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87-400C-AE0C-D299E08B2FF7}"/>
                </c:ext>
              </c:extLst>
            </c:dLbl>
            <c:dLbl>
              <c:idx val="3"/>
              <c:layout>
                <c:manualLayout>
                  <c:x val="-8.6286594761171009E-2"/>
                  <c:y val="3.7647058823529547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87-400C-AE0C-D299E08B2FF7}"/>
                </c:ext>
              </c:extLst>
            </c:dLbl>
            <c:dLbl>
              <c:idx val="4"/>
              <c:layout>
                <c:manualLayout>
                  <c:x val="-4.3143297380585505E-2"/>
                  <c:y val="-3.7647058823529547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87-400C-AE0C-D299E08B2FF7}"/>
                </c:ext>
              </c:extLst>
            </c:dLbl>
            <c:dLbl>
              <c:idx val="5"/>
              <c:layout>
                <c:manualLayout>
                  <c:x val="-7.3959938366718034E-2"/>
                  <c:y val="-0.1286274509803922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87-400C-AE0C-D299E08B2FF7}"/>
                </c:ext>
              </c:extLst>
            </c:dLbl>
            <c:dLbl>
              <c:idx val="6"/>
              <c:layout>
                <c:manualLayout>
                  <c:x val="-6.1633281972265034E-3"/>
                  <c:y val="-0.1286274509803922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87-400C-AE0C-D299E08B2FF7}"/>
                </c:ext>
              </c:extLst>
            </c:dLbl>
            <c:dLbl>
              <c:idx val="7"/>
              <c:layout>
                <c:manualLayout>
                  <c:x val="7.6014381099127004E-2"/>
                  <c:y val="-0.1098039215686276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87-400C-AE0C-D299E08B2FF7}"/>
                </c:ext>
              </c:extLst>
            </c:dLbl>
            <c:dLbl>
              <c:idx val="9"/>
              <c:layout>
                <c:manualLayout>
                  <c:x val="0.15613764766307139"/>
                  <c:y val="5.0196078431372554E-2"/>
                </c:manualLayout>
              </c:layout>
              <c:dLblPos val="outEnd"/>
              <c:showCatName val="1"/>
              <c:showPercent val="1"/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izdaci'!$C$6:$C$15</c:f>
              <c:strCache>
                <c:ptCount val="10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  <c:pt idx="8">
                  <c:v>отплата главнице</c:v>
                </c:pt>
                <c:pt idx="9">
                  <c:v>отплата камата</c:v>
                </c:pt>
              </c:strCache>
            </c:strRef>
          </c:cat>
          <c:val>
            <c:numRef>
              <c:f>'Rashodi i izdaci'!$D$6:$D$15</c:f>
              <c:numCache>
                <c:formatCode>General</c:formatCode>
                <c:ptCount val="10"/>
                <c:pt idx="0">
                  <c:v>85393342</c:v>
                </c:pt>
                <c:pt idx="1">
                  <c:v>141795411</c:v>
                </c:pt>
                <c:pt idx="2">
                  <c:v>10000000</c:v>
                </c:pt>
                <c:pt idx="3">
                  <c:v>70019748</c:v>
                </c:pt>
                <c:pt idx="4">
                  <c:v>21326000</c:v>
                </c:pt>
                <c:pt idx="5">
                  <c:v>25070472</c:v>
                </c:pt>
                <c:pt idx="6">
                  <c:v>172425405</c:v>
                </c:pt>
                <c:pt idx="7">
                  <c:v>4000000</c:v>
                </c:pt>
                <c:pt idx="8">
                  <c:v>13850000</c:v>
                </c:pt>
                <c:pt idx="9">
                  <c:v>1050000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187-400C-AE0C-D299E08B2FF7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x-none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946"/>
          <c:y val="0.3337448818897652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86-4DB2-BB9D-FEC6D903DEFD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E86-4DB2-BB9D-FEC6D903DEFD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6-4DB2-BB9D-FEC6D903DEFD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E86-4DB2-BB9D-FEC6D903DEFD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E86-4DB2-BB9D-FEC6D903DEFD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86-4DB2-BB9D-FEC6D903DEFD}"/>
              </c:ext>
            </c:extLst>
          </c:dPt>
          <c:dLbls>
            <c:dLbl>
              <c:idx val="0"/>
              <c:layout>
                <c:manualLayout>
                  <c:x val="-0.16290391708352353"/>
                  <c:y val="-4.6316604363848601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86-4DB2-BB9D-FEC6D903DEFD}"/>
                </c:ext>
              </c:extLst>
            </c:dLbl>
            <c:dLbl>
              <c:idx val="2"/>
              <c:layout>
                <c:manualLayout>
                  <c:x val="-4.1916641607917832E-2"/>
                  <c:y val="1.9363730347277112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6-4DB2-BB9D-FEC6D903DEFD}"/>
                </c:ext>
              </c:extLst>
            </c:dLbl>
            <c:dLbl>
              <c:idx val="3"/>
              <c:layout>
                <c:manualLayout>
                  <c:x val="-0.12295327903388679"/>
                  <c:y val="-5.9334552877859964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1.3833866447230669E-2"/>
                  <c:y val="-5.9314403881333244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86-4DB2-BB9D-FEC6D903DEFD}"/>
                </c:ext>
              </c:extLst>
            </c:dLbl>
            <c:dLbl>
              <c:idx val="5"/>
              <c:layout>
                <c:manualLayout>
                  <c:x val="0.16711803116590107"/>
                  <c:y val="-6.322033988175720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86-4DB2-BB9D-FEC6D903DEFD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#,##0</c:formatCode>
                <c:ptCount val="6"/>
                <c:pt idx="0">
                  <c:v>273820000</c:v>
                </c:pt>
                <c:pt idx="1">
                  <c:v>170929068</c:v>
                </c:pt>
                <c:pt idx="2">
                  <c:v>76650932</c:v>
                </c:pt>
                <c:pt idx="3">
                  <c:v>2000000</c:v>
                </c:pt>
                <c:pt idx="4">
                  <c:v>0</c:v>
                </c:pt>
                <c:pt idx="5">
                  <c:v>5000000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6-4DB2-BB9D-FEC6D903DEFD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x-none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474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87-400C-AE0C-D299E08B2FF7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87-400C-AE0C-D299E08B2FF7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87-400C-AE0C-D299E08B2FF7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87-400C-AE0C-D299E08B2FF7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87-400C-AE0C-D299E08B2FF7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87-400C-AE0C-D299E08B2FF7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87-400C-AE0C-D299E08B2FF7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9187-400C-AE0C-D299E08B2FF7}"/>
              </c:ext>
            </c:extLst>
          </c:dPt>
          <c:dLbls>
            <c:dLbl>
              <c:idx val="0"/>
              <c:layout>
                <c:manualLayout>
                  <c:x val="3.2871083718541416E-2"/>
                  <c:y val="1.5686274509803921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87-400C-AE0C-D299E08B2FF7}"/>
                </c:ext>
              </c:extLst>
            </c:dLbl>
            <c:dLbl>
              <c:idx val="1"/>
              <c:layout>
                <c:manualLayout>
                  <c:x val="6.1633281972265034E-3"/>
                  <c:y val="-7.215686274509806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87-400C-AE0C-D299E08B2FF7}"/>
                </c:ext>
              </c:extLst>
            </c:dLbl>
            <c:dLbl>
              <c:idx val="2"/>
              <c:layout>
                <c:manualLayout>
                  <c:x val="2.0544427324088337E-2"/>
                  <c:y val="-4.705882352941181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87-400C-AE0C-D299E08B2FF7}"/>
                </c:ext>
              </c:extLst>
            </c:dLbl>
            <c:dLbl>
              <c:idx val="3"/>
              <c:layout>
                <c:manualLayout>
                  <c:x val="-8.6286594761171009E-2"/>
                  <c:y val="3.764705882352951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87-400C-AE0C-D299E08B2FF7}"/>
                </c:ext>
              </c:extLst>
            </c:dLbl>
            <c:dLbl>
              <c:idx val="4"/>
              <c:layout>
                <c:manualLayout>
                  <c:x val="-4.3143297380585505E-2"/>
                  <c:y val="-3.764705882352951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87-400C-AE0C-D299E08B2FF7}"/>
                </c:ext>
              </c:extLst>
            </c:dLbl>
            <c:dLbl>
              <c:idx val="5"/>
              <c:layout>
                <c:manualLayout>
                  <c:x val="-7.1905495634309188E-2"/>
                  <c:y val="-5.6470588235294085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87-400C-AE0C-D299E08B2FF7}"/>
                </c:ext>
              </c:extLst>
            </c:dLbl>
            <c:dLbl>
              <c:idx val="6"/>
              <c:layout>
                <c:manualLayout>
                  <c:x val="-4.108885464817668E-2"/>
                  <c:y val="-0.1254901960784316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87-400C-AE0C-D299E08B2FF7}"/>
                </c:ext>
              </c:extLst>
            </c:dLbl>
            <c:dLbl>
              <c:idx val="7"/>
              <c:layout>
                <c:manualLayout>
                  <c:x val="-8.4232152028762206E-2"/>
                  <c:y val="-1.254901960784314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87-400C-AE0C-D299E08B2FF7}"/>
                </c:ext>
              </c:extLst>
            </c:dLbl>
            <c:dLbl>
              <c:idx val="9"/>
              <c:layout>
                <c:manualLayout>
                  <c:x val="0.13559322033898305"/>
                  <c:y val="-8.4705882352941353E-2"/>
                </c:manualLayout>
              </c:layout>
              <c:dLblPos val="outEnd"/>
              <c:showCatName val="1"/>
              <c:showPercent val="1"/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izdaci'!$C$6:$C$15</c:f>
              <c:strCache>
                <c:ptCount val="10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отплата камата и пратећи трошкови задуживања</c:v>
                </c:pt>
                <c:pt idx="3">
                  <c:v>субвенције</c:v>
                </c:pt>
                <c:pt idx="4">
                  <c:v>дотације и трансфери</c:v>
                </c:pt>
                <c:pt idx="5">
                  <c:v>социјална помоћ</c:v>
                </c:pt>
                <c:pt idx="6">
                  <c:v>остали расходи</c:v>
                </c:pt>
                <c:pt idx="7">
                  <c:v>капитални издаци</c:v>
                </c:pt>
                <c:pt idx="8">
                  <c:v>средства резерве </c:v>
                </c:pt>
                <c:pt idx="9">
                  <c:v>отплата главнице</c:v>
                </c:pt>
              </c:strCache>
            </c:strRef>
          </c:cat>
          <c:val>
            <c:numRef>
              <c:f>'Rashodi i izdaci'!$D$6:$D$15</c:f>
              <c:numCache>
                <c:formatCode>General</c:formatCode>
                <c:ptCount val="10"/>
                <c:pt idx="0">
                  <c:v>89895840</c:v>
                </c:pt>
                <c:pt idx="1">
                  <c:v>153870500</c:v>
                </c:pt>
                <c:pt idx="2">
                  <c:v>420000</c:v>
                </c:pt>
                <c:pt idx="3">
                  <c:v>10600000</c:v>
                </c:pt>
                <c:pt idx="4">
                  <c:v>73729785</c:v>
                </c:pt>
                <c:pt idx="5">
                  <c:v>18203215</c:v>
                </c:pt>
                <c:pt idx="6">
                  <c:v>27475680</c:v>
                </c:pt>
                <c:pt idx="7">
                  <c:v>136504980</c:v>
                </c:pt>
                <c:pt idx="8">
                  <c:v>4500000</c:v>
                </c:pt>
                <c:pt idx="9">
                  <c:v>13200000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187-400C-AE0C-D299E08B2FF7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x-none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31"/>
          <c:h val="0.47396905974988446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87-400C-AE0C-D299E08B2FF7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87-400C-AE0C-D299E08B2FF7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87-400C-AE0C-D299E08B2FF7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87-400C-AE0C-D299E08B2FF7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87-400C-AE0C-D299E08B2FF7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87-400C-AE0C-D299E08B2FF7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87-400C-AE0C-D299E08B2FF7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9187-400C-AE0C-D299E08B2FF7}"/>
              </c:ext>
            </c:extLst>
          </c:dPt>
          <c:dLbls>
            <c:dLbl>
              <c:idx val="0"/>
              <c:layout>
                <c:manualLayout>
                  <c:x val="0.1027221366204417"/>
                  <c:y val="6.588235294117650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87-400C-AE0C-D299E08B2FF7}"/>
                </c:ext>
              </c:extLst>
            </c:dLbl>
            <c:dLbl>
              <c:idx val="1"/>
              <c:layout>
                <c:manualLayout>
                  <c:x val="1.8489984591679508E-2"/>
                  <c:y val="1.5686274509803921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87-400C-AE0C-D299E08B2FF7}"/>
                </c:ext>
              </c:extLst>
            </c:dLbl>
            <c:dLbl>
              <c:idx val="2"/>
              <c:layout>
                <c:manualLayout>
                  <c:x val="3.0816640986132557E-2"/>
                  <c:y val="1.5686274509803921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87-400C-AE0C-D299E08B2FF7}"/>
                </c:ext>
              </c:extLst>
            </c:dLbl>
            <c:dLbl>
              <c:idx val="3"/>
              <c:layout>
                <c:manualLayout>
                  <c:x val="-1.2326656394453005E-2"/>
                  <c:y val="-1.882352941176471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87-400C-AE0C-D299E08B2FF7}"/>
                </c:ext>
              </c:extLst>
            </c:dLbl>
            <c:dLbl>
              <c:idx val="4"/>
              <c:layout>
                <c:manualLayout>
                  <c:x val="-4.3143297380585505E-2"/>
                  <c:y val="-3.7647058823529457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87-400C-AE0C-D299E08B2FF7}"/>
                </c:ext>
              </c:extLst>
            </c:dLbl>
            <c:dLbl>
              <c:idx val="5"/>
              <c:layout>
                <c:manualLayout>
                  <c:x val="-1.8489984591679508E-2"/>
                  <c:y val="-0.1192156862745098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87-400C-AE0C-D299E08B2FF7}"/>
                </c:ext>
              </c:extLst>
            </c:dLbl>
            <c:dLbl>
              <c:idx val="6"/>
              <c:layout>
                <c:manualLayout>
                  <c:x val="-6.1633281972265034E-3"/>
                  <c:y val="-0.1286274509803922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87-400C-AE0C-D299E08B2FF7}"/>
                </c:ext>
              </c:extLst>
            </c:dLbl>
            <c:dLbl>
              <c:idx val="7"/>
              <c:layout>
                <c:manualLayout>
                  <c:x val="7.6014381099126893E-2"/>
                  <c:y val="-0.15686274509803921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87-400C-AE0C-D299E08B2FF7}"/>
                </c:ext>
              </c:extLst>
            </c:dLbl>
            <c:dLbl>
              <c:idx val="8"/>
              <c:layout>
                <c:manualLayout>
                  <c:x val="3.6979969183359038E-2"/>
                  <c:y val="-3.7647058823529436E-2"/>
                </c:manualLayout>
              </c:layout>
              <c:dLblPos val="outEnd"/>
              <c:showCatName val="1"/>
              <c:showPercent val="1"/>
            </c:dLbl>
            <c:dLbl>
              <c:idx val="9"/>
              <c:layout>
                <c:manualLayout>
                  <c:x val="0.19517205957883932"/>
                  <c:y val="-4.3921568627450946E-2"/>
                </c:manualLayout>
              </c:layout>
              <c:dLblPos val="outEnd"/>
              <c:showCatName val="1"/>
              <c:showPercent val="1"/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izdaci'!$C$6:$C$15</c:f>
              <c:strCache>
                <c:ptCount val="10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  <c:pt idx="8">
                  <c:v>отплата камата</c:v>
                </c:pt>
                <c:pt idx="9">
                  <c:v>отлате главница</c:v>
                </c:pt>
              </c:strCache>
            </c:strRef>
          </c:cat>
          <c:val>
            <c:numRef>
              <c:f>'Rashodi i izdaci'!$D$6:$D$15</c:f>
              <c:numCache>
                <c:formatCode>#,##0.00</c:formatCode>
                <c:ptCount val="10"/>
                <c:pt idx="0">
                  <c:v>104203245</c:v>
                </c:pt>
                <c:pt idx="1">
                  <c:v>162983823</c:v>
                </c:pt>
                <c:pt idx="2">
                  <c:v>11900000</c:v>
                </c:pt>
                <c:pt idx="3">
                  <c:v>76695000</c:v>
                </c:pt>
                <c:pt idx="4">
                  <c:v>16626000</c:v>
                </c:pt>
                <c:pt idx="5">
                  <c:v>26532000</c:v>
                </c:pt>
                <c:pt idx="6">
                  <c:v>69960232</c:v>
                </c:pt>
                <c:pt idx="7">
                  <c:v>3500000</c:v>
                </c:pt>
                <c:pt idx="8">
                  <c:v>1820000</c:v>
                </c:pt>
                <c:pt idx="9">
                  <c:v>1750000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187-400C-AE0C-D299E08B2FF7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3027"/>
          <c:y val="0.37589947089947223"/>
          <c:w val="0.40236148955495116"/>
          <c:h val="0.36484126984127058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4-4F2A-A42B-3DE2BD54C6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4-4F2A-A42B-3DE2BD54C6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4-4F2A-A42B-3DE2BD54C6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4-4F2A-A42B-3DE2BD54C6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4-4F2A-A42B-3DE2BD54C6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84-4F2A-A42B-3DE2BD54C65C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984-4F2A-A42B-3DE2BD54C65C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984-4F2A-A42B-3DE2BD54C65C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984-4F2A-A42B-3DE2BD54C65C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5984-4F2A-A42B-3DE2BD54C65C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5984-4F2A-A42B-3DE2BD54C65C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984-4F2A-A42B-3DE2BD54C65C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5984-4F2A-A42B-3DE2BD54C65C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984-4F2A-A42B-3DE2BD54C65C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5984-4F2A-A42B-3DE2BD54C65C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984-4F2A-A42B-3DE2BD54C65C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5984-4F2A-A42B-3DE2BD54C65C}"/>
              </c:ext>
            </c:extLst>
          </c:dPt>
          <c:dLbls>
            <c:dLbl>
              <c:idx val="0"/>
              <c:layout>
                <c:manualLayout>
                  <c:x val="-0.11088653683608976"/>
                  <c:y val="-0.1573674124067827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4-4F2A-A42B-3DE2BD54C65C}"/>
                </c:ext>
              </c:extLst>
            </c:dLbl>
            <c:dLbl>
              <c:idx val="1"/>
              <c:layout>
                <c:manualLayout>
                  <c:x val="0.12170753860127159"/>
                  <c:y val="-0.2883597883597894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4-4F2A-A42B-3DE2BD54C65C}"/>
                </c:ext>
              </c:extLst>
            </c:dLbl>
            <c:dLbl>
              <c:idx val="2"/>
              <c:layout>
                <c:manualLayout>
                  <c:x val="6.8157836202678054E-2"/>
                  <c:y val="-0.2354497354497357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84-4F2A-A42B-3DE2BD54C65C}"/>
                </c:ext>
              </c:extLst>
            </c:dLbl>
            <c:dLbl>
              <c:idx val="3"/>
              <c:layout>
                <c:manualLayout>
                  <c:x val="0.15622161671207993"/>
                  <c:y val="-6.878306878306877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4-4F2A-A42B-3DE2BD54C65C}"/>
                </c:ext>
              </c:extLst>
            </c:dLbl>
            <c:dLbl>
              <c:idx val="4"/>
              <c:layout>
                <c:manualLayout>
                  <c:x val="9.3800338990324042E-2"/>
                  <c:y val="4.553835264973899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4-4F2A-A42B-3DE2BD54C65C}"/>
                </c:ext>
              </c:extLst>
            </c:dLbl>
            <c:dLbl>
              <c:idx val="5"/>
              <c:layout>
                <c:manualLayout>
                  <c:x val="5.4495912806539681E-3"/>
                  <c:y val="0.1116460723308463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84-4F2A-A42B-3DE2BD54C65C}"/>
                </c:ext>
              </c:extLst>
            </c:dLbl>
            <c:dLbl>
              <c:idx val="6"/>
              <c:layout>
                <c:manualLayout>
                  <c:x val="2.7247956403269862E-2"/>
                  <c:y val="0.1402115465903844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84-4F2A-A42B-3DE2BD54C65C}"/>
                </c:ext>
              </c:extLst>
            </c:dLbl>
            <c:dLbl>
              <c:idx val="7"/>
              <c:layout>
                <c:manualLayout>
                  <c:x val="-5.4495912806539698E-3"/>
                  <c:y val="0.1314262800483276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4-4F2A-A42B-3DE2BD54C65C}"/>
                </c:ext>
              </c:extLst>
            </c:dLbl>
            <c:dLbl>
              <c:idx val="8"/>
              <c:layout>
                <c:manualLayout>
                  <c:x val="-5.4495912806539681E-3"/>
                  <c:y val="0.1869090801852023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4-4F2A-A42B-3DE2BD54C65C}"/>
                </c:ext>
              </c:extLst>
            </c:dLbl>
            <c:dLbl>
              <c:idx val="9"/>
              <c:layout>
                <c:manualLayout>
                  <c:x val="-0.16327147117509494"/>
                  <c:y val="0.1516557059581033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84-4F2A-A42B-3DE2BD54C65C}"/>
                </c:ext>
              </c:extLst>
            </c:dLbl>
            <c:dLbl>
              <c:idx val="10"/>
              <c:layout>
                <c:manualLayout>
                  <c:x val="-0.22524977293369663"/>
                  <c:y val="5.5555555555555455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4-4F2A-A42B-3DE2BD54C65C}"/>
                </c:ext>
              </c:extLst>
            </c:dLbl>
            <c:dLbl>
              <c:idx val="11"/>
              <c:layout>
                <c:manualLayout>
                  <c:x val="4.322489023943718E-2"/>
                  <c:y val="0.16827188268133175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4-4F2A-A42B-3DE2BD54C65C}"/>
                </c:ext>
              </c:extLst>
            </c:dLbl>
            <c:dLbl>
              <c:idx val="12"/>
              <c:layout>
                <c:manualLayout>
                  <c:x val="-0.16530426884650321"/>
                  <c:y val="-3.96825396825396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4-4F2A-A42B-3DE2BD54C65C}"/>
                </c:ext>
              </c:extLst>
            </c:dLbl>
            <c:dLbl>
              <c:idx val="13"/>
              <c:layout>
                <c:manualLayout>
                  <c:x val="-0.18126032159930502"/>
                  <c:y val="-8.201058201058200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4-4F2A-A42B-3DE2BD54C65C}"/>
                </c:ext>
              </c:extLst>
            </c:dLbl>
            <c:dLbl>
              <c:idx val="14"/>
              <c:layout>
                <c:manualLayout>
                  <c:x val="-0.25226320634301419"/>
                  <c:y val="-0.1375661375661380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984-4F2A-A42B-3DE2BD54C65C}"/>
                </c:ext>
              </c:extLst>
            </c:dLbl>
            <c:dLbl>
              <c:idx val="15"/>
              <c:layout>
                <c:manualLayout>
                  <c:x val="-0.26158038147138968"/>
                  <c:y val="-0.2119374404042196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84-4F2A-A42B-3DE2BD54C65C}"/>
                </c:ext>
              </c:extLst>
            </c:dLbl>
            <c:dLbl>
              <c:idx val="16"/>
              <c:layout>
                <c:manualLayout>
                  <c:x val="0.12897351727491788"/>
                  <c:y val="-0.1144105301444059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4-4F2A-A42B-3DE2BD54C6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'[Prilog 2 - Pomocni dokument za tabele i grafike.xlsx]Programi'!$D$5:$D$21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'[Prilog 2 - Pomocni dokument za tabele i grafike.xlsx]Programi'!$E$5:$E$21</c:f>
              <c:numCache>
                <c:formatCode>General</c:formatCode>
                <c:ptCount val="17"/>
                <c:pt idx="0">
                  <c:v>6632000</c:v>
                </c:pt>
                <c:pt idx="1">
                  <c:v>132409905</c:v>
                </c:pt>
                <c:pt idx="2">
                  <c:v>2200000</c:v>
                </c:pt>
                <c:pt idx="3">
                  <c:v>220000</c:v>
                </c:pt>
                <c:pt idx="4">
                  <c:v>7950000</c:v>
                </c:pt>
                <c:pt idx="5">
                  <c:v>44010000</c:v>
                </c:pt>
                <c:pt idx="6">
                  <c:v>55767600</c:v>
                </c:pt>
                <c:pt idx="7">
                  <c:v>48518710</c:v>
                </c:pt>
                <c:pt idx="8">
                  <c:v>37250000</c:v>
                </c:pt>
                <c:pt idx="9">
                  <c:v>15610000</c:v>
                </c:pt>
                <c:pt idx="10">
                  <c:v>22419500</c:v>
                </c:pt>
                <c:pt idx="11">
                  <c:v>13000000</c:v>
                </c:pt>
                <c:pt idx="12">
                  <c:v>24744290</c:v>
                </c:pt>
                <c:pt idx="13">
                  <c:v>14140000</c:v>
                </c:pt>
                <c:pt idx="14">
                  <c:v>101645611</c:v>
                </c:pt>
                <c:pt idx="15">
                  <c:v>17812862</c:v>
                </c:pt>
                <c:pt idx="16">
                  <c:v>600000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984-4F2A-A42B-3DE2BD54C6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55"/>
          <c:y val="0.3758994708994714"/>
          <c:w val="0.40236148955495044"/>
          <c:h val="0.36484126984127008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4-4F2A-A42B-3DE2BD54C6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4-4F2A-A42B-3DE2BD54C6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4-4F2A-A42B-3DE2BD54C6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4-4F2A-A42B-3DE2BD54C6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4-4F2A-A42B-3DE2BD54C6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84-4F2A-A42B-3DE2BD54C65C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984-4F2A-A42B-3DE2BD54C65C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984-4F2A-A42B-3DE2BD54C65C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984-4F2A-A42B-3DE2BD54C65C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5984-4F2A-A42B-3DE2BD54C65C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5984-4F2A-A42B-3DE2BD54C65C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984-4F2A-A42B-3DE2BD54C65C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5984-4F2A-A42B-3DE2BD54C65C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984-4F2A-A42B-3DE2BD54C65C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5984-4F2A-A42B-3DE2BD54C65C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984-4F2A-A42B-3DE2BD54C65C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5984-4F2A-A42B-3DE2BD54C65C}"/>
              </c:ext>
            </c:extLst>
          </c:dPt>
          <c:dLbls>
            <c:dLbl>
              <c:idx val="0"/>
              <c:layout>
                <c:manualLayout>
                  <c:x val="7.2661217075386053E-3"/>
                  <c:y val="-0.2142857142857142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4-4F2A-A42B-3DE2BD54C65C}"/>
                </c:ext>
              </c:extLst>
            </c:dLbl>
            <c:dLbl>
              <c:idx val="1"/>
              <c:layout>
                <c:manualLayout>
                  <c:x val="0.12170753860127159"/>
                  <c:y val="-0.28835978835978876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4-4F2A-A42B-3DE2BD54C65C}"/>
                </c:ext>
              </c:extLst>
            </c:dLbl>
            <c:dLbl>
              <c:idx val="2"/>
              <c:layout>
                <c:manualLayout>
                  <c:x val="0.15258855585831049"/>
                  <c:y val="-0.17195767195767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84-4F2A-A42B-3DE2BD54C65C}"/>
                </c:ext>
              </c:extLst>
            </c:dLbl>
            <c:dLbl>
              <c:idx val="3"/>
              <c:layout>
                <c:manualLayout>
                  <c:x val="0.15622161671207993"/>
                  <c:y val="-6.878306878306877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4-4F2A-A42B-3DE2BD54C65C}"/>
                </c:ext>
              </c:extLst>
            </c:dLbl>
            <c:dLbl>
              <c:idx val="4"/>
              <c:layout>
                <c:manualLayout>
                  <c:x val="0.13260672116257938"/>
                  <c:y val="3.96825396825396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4-4F2A-A42B-3DE2BD54C65C}"/>
                </c:ext>
              </c:extLst>
            </c:dLbl>
            <c:dLbl>
              <c:idx val="5"/>
              <c:layout>
                <c:manualLayout>
                  <c:x val="6.1762034514078148E-2"/>
                  <c:y val="0.1269841269841269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84-4F2A-A42B-3DE2BD54C65C}"/>
                </c:ext>
              </c:extLst>
            </c:dLbl>
            <c:dLbl>
              <c:idx val="6"/>
              <c:layout>
                <c:manualLayout>
                  <c:x val="0.10899182561307909"/>
                  <c:y val="0.140211640211640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84-4F2A-A42B-3DE2BD54C65C}"/>
                </c:ext>
              </c:extLst>
            </c:dLbl>
            <c:dLbl>
              <c:idx val="7"/>
              <c:layout>
                <c:manualLayout>
                  <c:x val="-5.4495912806539577E-3"/>
                  <c:y val="0.1314262800483273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4-4F2A-A42B-3DE2BD54C65C}"/>
                </c:ext>
              </c:extLst>
            </c:dLbl>
            <c:dLbl>
              <c:idx val="8"/>
              <c:layout>
                <c:manualLayout>
                  <c:x val="1.6348773841961862E-2"/>
                  <c:y val="7.7835062283881179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4-4F2A-A42B-3DE2BD54C65C}"/>
                </c:ext>
              </c:extLst>
            </c:dLbl>
            <c:dLbl>
              <c:idx val="9"/>
              <c:layout>
                <c:manualLayout>
                  <c:x val="-2.1798508156507718E-2"/>
                  <c:y val="0.10317460317460329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84-4F2A-A42B-3DE2BD54C65C}"/>
                </c:ext>
              </c:extLst>
            </c:dLbl>
            <c:dLbl>
              <c:idx val="10"/>
              <c:layout>
                <c:manualLayout>
                  <c:x val="-0.15157773534438984"/>
                  <c:y val="0.14550243719535075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4-4F2A-A42B-3DE2BD54C65C}"/>
                </c:ext>
              </c:extLst>
            </c:dLbl>
            <c:dLbl>
              <c:idx val="11"/>
              <c:layout>
                <c:manualLayout>
                  <c:x val="-0.13987284287011809"/>
                  <c:y val="3.439153439153438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4-4F2A-A42B-3DE2BD54C65C}"/>
                </c:ext>
              </c:extLst>
            </c:dLbl>
            <c:dLbl>
              <c:idx val="12"/>
              <c:layout>
                <c:manualLayout>
                  <c:x val="-0.12715712988192551"/>
                  <c:y val="-3.703703703703705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4-4F2A-A42B-3DE2BD54C65C}"/>
                </c:ext>
              </c:extLst>
            </c:dLbl>
            <c:dLbl>
              <c:idx val="13"/>
              <c:layout>
                <c:manualLayout>
                  <c:x val="-0.12772797814442141"/>
                  <c:y val="-0.10317460317460321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4-4F2A-A42B-3DE2BD54C65C}"/>
                </c:ext>
              </c:extLst>
            </c:dLbl>
            <c:dLbl>
              <c:idx val="14"/>
              <c:layout>
                <c:manualLayout>
                  <c:x val="-0.14189405479628406"/>
                  <c:y val="-0.10317460317460321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984-4F2A-A42B-3DE2BD54C65C}"/>
                </c:ext>
              </c:extLst>
            </c:dLbl>
            <c:dLbl>
              <c:idx val="15"/>
              <c:layout>
                <c:manualLayout>
                  <c:x val="-0.11444141689373293"/>
                  <c:y val="-0.2169312169312170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84-4F2A-A42B-3DE2BD54C65C}"/>
                </c:ext>
              </c:extLst>
            </c:dLbl>
            <c:dLbl>
              <c:idx val="16"/>
              <c:layout>
                <c:manualLayout>
                  <c:x val="0.10717529518619444"/>
                  <c:y val="-7.9365079365079604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4-4F2A-A42B-3DE2BD54C6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ОБРАЗОВАЊЕ И ВАСПИТАЊЕ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#,##0.00</c:formatCode>
                <c:ptCount val="17"/>
                <c:pt idx="0">
                  <c:v>2200000</c:v>
                </c:pt>
                <c:pt idx="1">
                  <c:v>49752000</c:v>
                </c:pt>
                <c:pt idx="2">
                  <c:v>1600000</c:v>
                </c:pt>
                <c:pt idx="3">
                  <c:v>250000</c:v>
                </c:pt>
                <c:pt idx="4">
                  <c:v>6550000</c:v>
                </c:pt>
                <c:pt idx="5">
                  <c:v>17750000</c:v>
                </c:pt>
                <c:pt idx="6">
                  <c:v>85712232</c:v>
                </c:pt>
                <c:pt idx="7">
                  <c:v>59541990</c:v>
                </c:pt>
                <c:pt idx="8">
                  <c:v>41000000</c:v>
                </c:pt>
                <c:pt idx="9">
                  <c:v>17345000</c:v>
                </c:pt>
                <c:pt idx="10">
                  <c:v>22291000</c:v>
                </c:pt>
                <c:pt idx="11">
                  <c:v>13780000</c:v>
                </c:pt>
                <c:pt idx="12">
                  <c:v>29832500</c:v>
                </c:pt>
                <c:pt idx="13">
                  <c:v>19250000</c:v>
                </c:pt>
                <c:pt idx="14">
                  <c:v>82587355</c:v>
                </c:pt>
                <c:pt idx="15">
                  <c:v>21528223</c:v>
                </c:pt>
                <c:pt idx="16">
                  <c:v>5000000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984-4F2A-A42B-3DE2BD54C6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x-none" sz="1600" dirty="0"/>
            <a:t>Општинска управа</a:t>
          </a:r>
        </a:p>
        <a:p>
          <a:r>
            <a:rPr lang="x-none" sz="1600" dirty="0"/>
            <a:t>Председник општине</a:t>
          </a:r>
        </a:p>
        <a:p>
          <a:r>
            <a:rPr lang="x-none" sz="1600" dirty="0"/>
            <a:t>Општинско веће</a:t>
          </a:r>
        </a:p>
        <a:p>
          <a:r>
            <a:rPr lang="x-none" sz="1600" dirty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x-none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x-none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x-none" sz="1100">
              <a:solidFill>
                <a:schemeClr val="accent1">
                  <a:lumMod val="75000"/>
                </a:schemeClr>
              </a:solidFill>
            </a:rPr>
            <a:t>Установе </a:t>
          </a:r>
          <a:r>
            <a:rPr lang="x-none" sz="1100" smtClean="0">
              <a:solidFill>
                <a:schemeClr val="accent1">
                  <a:lumMod val="75000"/>
                </a:schemeClr>
              </a:solidFill>
            </a:rPr>
            <a:t>културе</a:t>
          </a:r>
          <a:endParaRPr lang="x-none" sz="1100" dirty="0">
            <a:solidFill>
              <a:schemeClr val="accent1">
                <a:lumMod val="75000"/>
              </a:schemeClr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x-none" sz="1200" smtClean="0"/>
            <a:t>Основн</a:t>
          </a:r>
          <a:r>
            <a:rPr lang="sr-Cyrl-CS" sz="1200" dirty="0" smtClean="0"/>
            <a:t>а</a:t>
          </a:r>
          <a:r>
            <a:rPr lang="x-none" sz="1200" smtClean="0"/>
            <a:t> школ</a:t>
          </a:r>
          <a:r>
            <a:rPr lang="sr-Cyrl-CS" sz="1200" dirty="0" smtClean="0"/>
            <a:t>а</a:t>
          </a:r>
          <a:r>
            <a:rPr lang="x-none" sz="1200" smtClean="0"/>
            <a:t> </a:t>
          </a:r>
          <a:endParaRPr lang="x-none" sz="1200" dirty="0"/>
        </a:p>
        <a:p>
          <a:r>
            <a:rPr lang="x-none" sz="1200" smtClean="0"/>
            <a:t>Средњ</a:t>
          </a:r>
          <a:r>
            <a:rPr lang="sr-Cyrl-CS" sz="1200" dirty="0" smtClean="0"/>
            <a:t>а</a:t>
          </a:r>
          <a:r>
            <a:rPr lang="x-none" sz="1200" smtClean="0"/>
            <a:t> школ</a:t>
          </a:r>
          <a:r>
            <a:rPr lang="sr-Cyrl-CS" sz="1200" dirty="0" smtClean="0"/>
            <a:t>а</a:t>
          </a:r>
          <a:endParaRPr lang="x-none" sz="1200" dirty="0"/>
        </a:p>
        <a:p>
          <a:r>
            <a:rPr lang="x-none" sz="1200" dirty="0"/>
            <a:t>Дом здравља</a:t>
          </a:r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x-none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x-none" sz="1400" dirty="0"/>
            <a:t>Закони и прописи:</a:t>
          </a:r>
        </a:p>
        <a:p>
          <a:pPr algn="l"/>
          <a:r>
            <a:rPr lang="x-none" sz="1400" dirty="0"/>
            <a:t>Закон о финансирању локалне самоуправе,</a:t>
          </a:r>
        </a:p>
        <a:p>
          <a:pPr algn="l"/>
          <a:r>
            <a:rPr lang="x-none" sz="1400" dirty="0"/>
            <a:t>Закон о буџетском систему,</a:t>
          </a:r>
        </a:p>
        <a:p>
          <a:pPr algn="l"/>
          <a:r>
            <a:rPr lang="x-none" sz="1400" dirty="0"/>
            <a:t>Закон о локалној самоуправи, </a:t>
          </a:r>
        </a:p>
        <a:p>
          <a:pPr algn="l"/>
          <a:r>
            <a:rPr lang="x-none" sz="1400" dirty="0"/>
            <a:t>Упутство Министарства финансија за припрему одлуке о буџету </a:t>
          </a:r>
          <a:r>
            <a:rPr lang="x-none" sz="1400"/>
            <a:t>за </a:t>
          </a:r>
          <a:r>
            <a:rPr lang="x-none" sz="1400" smtClean="0"/>
            <a:t>20</a:t>
          </a:r>
          <a:r>
            <a:rPr lang="sr-Latn-CS" sz="1400" dirty="0" smtClean="0"/>
            <a:t>22</a:t>
          </a:r>
          <a:r>
            <a:rPr lang="x-none" sz="1400" smtClean="0"/>
            <a:t>. </a:t>
          </a:r>
          <a:r>
            <a:rPr lang="x-none" sz="1400" dirty="0"/>
            <a:t>годину и др.</a:t>
          </a:r>
        </a:p>
        <a:p>
          <a:pPr algn="l"/>
          <a:r>
            <a:rPr lang="x-none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x-none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x-none" sz="1400" dirty="0"/>
            <a:t>Стратешки документи:</a:t>
          </a:r>
        </a:p>
        <a:p>
          <a:pPr algn="l"/>
          <a:r>
            <a:rPr lang="x-none" sz="1400" dirty="0"/>
            <a:t>Стратегија развоја</a:t>
          </a:r>
          <a:endParaRPr lang="x-none" sz="1400" dirty="0">
            <a:solidFill>
              <a:srgbClr val="FF0000"/>
            </a:solidFill>
          </a:endParaRPr>
        </a:p>
        <a:p>
          <a:pPr algn="l"/>
          <a:r>
            <a:rPr lang="x-none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x-none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x-none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x-none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x-none" sz="1300" dirty="0">
              <a:solidFill>
                <a:schemeClr val="bg1"/>
              </a:solidFill>
            </a:rPr>
            <a:t>Укупан буџет </a:t>
          </a:r>
          <a:r>
            <a:rPr lang="x-none" sz="1300">
              <a:solidFill>
                <a:schemeClr val="bg1"/>
              </a:solidFill>
            </a:rPr>
            <a:t>општине </a:t>
          </a:r>
          <a:r>
            <a:rPr lang="sr-Latn-CS" sz="1300" dirty="0" smtClean="0">
              <a:solidFill>
                <a:srgbClr val="FF0000"/>
              </a:solidFill>
            </a:rPr>
            <a:t>475.970.300,00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x-none" dirty="0"/>
            <a:t>Средства из буџета </a:t>
          </a:r>
          <a:r>
            <a:rPr lang="x-none"/>
            <a:t>општине </a:t>
          </a:r>
          <a:r>
            <a:rPr lang="sr-Latn-CS" dirty="0" smtClean="0"/>
            <a:t>431.330.300,00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x-none" dirty="0"/>
            <a:t>Пренета средства из ранијих </a:t>
          </a:r>
          <a:r>
            <a:rPr lang="x-none"/>
            <a:t>година</a:t>
          </a:r>
          <a:r>
            <a:rPr lang="x-none">
              <a:solidFill>
                <a:srgbClr val="FF0000"/>
              </a:solidFill>
            </a:rPr>
            <a:t> </a:t>
          </a:r>
          <a:r>
            <a:rPr lang="sr-Latn-CS" dirty="0" smtClean="0">
              <a:solidFill>
                <a:srgbClr val="FF0000"/>
              </a:solidFill>
            </a:rPr>
            <a:t>20.000.000,00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x-none" dirty="0">
              <a:solidFill>
                <a:schemeClr val="bg1"/>
              </a:solidFill>
            </a:rPr>
            <a:t>Средства из осталих </a:t>
          </a:r>
          <a:r>
            <a:rPr lang="x-none">
              <a:solidFill>
                <a:schemeClr val="bg1"/>
              </a:solidFill>
            </a:rPr>
            <a:t>извора </a:t>
          </a:r>
          <a:r>
            <a:rPr lang="sr-Latn-CS" dirty="0" smtClean="0">
              <a:solidFill>
                <a:srgbClr val="FF0000"/>
              </a:solidFill>
            </a:rPr>
            <a:t>24.640.000,00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2674" custScaleY="84618" custLinFactX="153410" custLinFactNeighborX="200000" custLinFactNeighborY="48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96115" custScaleY="96476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x-none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x-none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x-none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x-none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x-none" altLang="en-US" sz="1400" dirty="0">
              <a:latin typeface="Calibri" panose="020F0502020204030204" pitchFamily="34" charset="0"/>
            </a:rPr>
            <a:t>огу бити </a:t>
          </a:r>
          <a:r>
            <a:rPr lang="x-none" altLang="en-US" sz="1400" b="1" dirty="0">
              <a:latin typeface="Calibri" panose="020F0502020204030204" pitchFamily="34" charset="0"/>
            </a:rPr>
            <a:t>наменски (</a:t>
          </a:r>
          <a:r>
            <a:rPr lang="x-none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x-none" altLang="en-US" sz="1400" b="1" dirty="0">
              <a:latin typeface="Calibri" panose="020F0502020204030204" pitchFamily="34" charset="0"/>
            </a:rPr>
            <a:t>ненаменски (</a:t>
          </a:r>
          <a:r>
            <a:rPr lang="x-none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 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x-none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x-none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x-none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x-none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x-none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x-none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x-none" dirty="0"/>
            <a:t>Укупни буџетски приходи и </a:t>
          </a:r>
          <a:r>
            <a:rPr lang="x-none"/>
            <a:t>примања  </a:t>
          </a:r>
          <a:r>
            <a:rPr lang="sr-Latn-CS" dirty="0" smtClean="0"/>
            <a:t>475.970.300,00 </a:t>
          </a:r>
          <a:r>
            <a:rPr lang="x-none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x-none" dirty="0"/>
            <a:t>Приходи од  </a:t>
          </a:r>
          <a:r>
            <a:rPr lang="x-none"/>
            <a:t>пореза  </a:t>
          </a:r>
          <a:r>
            <a:rPr lang="sr-Cyrl-CS" dirty="0" smtClean="0"/>
            <a:t>273.820.000,00</a:t>
          </a:r>
        </a:p>
        <a:p>
          <a:pPr algn="ctr"/>
          <a:r>
            <a:rPr lang="x-none" smtClean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x-none"/>
            <a:t>Трансфери </a:t>
          </a:r>
          <a:r>
            <a:rPr lang="sr-Cyrl-CS" dirty="0" smtClean="0"/>
            <a:t>170.929.068,00 </a:t>
          </a:r>
          <a:r>
            <a:rPr lang="x-none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x-none" dirty="0"/>
            <a:t>Други </a:t>
          </a:r>
          <a:r>
            <a:rPr lang="x-none"/>
            <a:t>приходи  </a:t>
          </a:r>
          <a:r>
            <a:rPr lang="sr-Cyrl-CS" dirty="0" smtClean="0"/>
            <a:t>76.650.932,00 </a:t>
          </a:r>
          <a:r>
            <a:rPr lang="x-none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x-none" dirty="0"/>
            <a:t>Примања од продаје нефинансијске </a:t>
          </a:r>
          <a:r>
            <a:rPr lang="x-none"/>
            <a:t>имовине  </a:t>
          </a:r>
          <a:r>
            <a:rPr lang="sr-Cyrl-CS" dirty="0" smtClean="0"/>
            <a:t>2.000.000,00 </a:t>
          </a:r>
          <a:r>
            <a:rPr lang="x-none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x-none" dirty="0"/>
            <a:t>Примања </a:t>
          </a:r>
          <a:r>
            <a:rPr lang="x-none"/>
            <a:t>од </a:t>
          </a:r>
          <a:r>
            <a:rPr lang="sr-Cyrl-CS" dirty="0" smtClean="0"/>
            <a:t>задуживања 40.000.000,00</a:t>
          </a:r>
          <a:r>
            <a:rPr lang="x-none" smtClean="0">
              <a:solidFill>
                <a:srgbClr val="FF0000"/>
              </a:solidFill>
            </a:rPr>
            <a:t> </a:t>
          </a:r>
          <a:r>
            <a:rPr lang="x-none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x-none" sz="1000" dirty="0"/>
            <a:t>Пренета средства из ранијих </a:t>
          </a:r>
          <a:r>
            <a:rPr lang="x-none" sz="1000"/>
            <a:t>година </a:t>
          </a:r>
          <a:r>
            <a:rPr lang="sr-Latn-CS" sz="1000" dirty="0" smtClean="0">
              <a:solidFill>
                <a:schemeClr val="tx1"/>
              </a:solidFill>
            </a:rPr>
            <a:t>20.000.000,00</a:t>
          </a:r>
          <a:endParaRPr lang="sr-Cyrl-CS" sz="1000" dirty="0" smtClean="0">
            <a:solidFill>
              <a:schemeClr val="tx1"/>
            </a:solidFill>
          </a:endParaRPr>
        </a:p>
        <a:p>
          <a:pPr algn="ctr"/>
          <a:r>
            <a:rPr lang="x-none" sz="1000" smtClean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x-none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x-none" sz="1400" b="1" dirty="0"/>
            <a:t>Расходи за запослене </a:t>
          </a:r>
          <a:r>
            <a:rPr lang="x-none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x-none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x-none" sz="1400" b="1" dirty="0"/>
            <a:t>Коришћење роба и услуга </a:t>
          </a:r>
          <a:r>
            <a:rPr lang="x-none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x-none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x-none" sz="1400" b="1" dirty="0"/>
            <a:t>Дотације и трансфери </a:t>
          </a:r>
          <a:r>
            <a:rPr lang="x-none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x-none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x-none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sz="1400" b="1" dirty="0"/>
            <a:t>Остали расходи </a:t>
          </a:r>
          <a:r>
            <a:rPr lang="x-none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x-none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x-none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sz="1400" b="1" dirty="0"/>
            <a:t>Социјална заштита </a:t>
          </a:r>
          <a:r>
            <a:rPr lang="x-none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x-none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x-none" b="1" dirty="0"/>
            <a:t>Буџетска резерва </a:t>
          </a:r>
          <a:r>
            <a:rPr lang="x-none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x-none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x-none" b="1" dirty="0"/>
            <a:t>Капитални издаци </a:t>
          </a:r>
          <a:r>
            <a:rPr lang="x-none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Укупни расходи и </a:t>
          </a:r>
          <a:r>
            <a:rPr lang="x-none">
              <a:solidFill>
                <a:schemeClr val="bg1"/>
              </a:solidFill>
            </a:rPr>
            <a:t>издаци </a:t>
          </a:r>
          <a:r>
            <a:rPr lang="sr-Cyrl-CS" b="1" dirty="0" smtClean="0">
              <a:solidFill>
                <a:srgbClr val="000000"/>
              </a:solidFill>
            </a:rPr>
            <a:t>475.970.300,00</a:t>
          </a:r>
          <a:endParaRPr lang="en-US" b="1" dirty="0">
            <a:solidFill>
              <a:srgbClr val="000000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Cyrl-CS" dirty="0" smtClean="0">
              <a:solidFill>
                <a:srgbClr val="FF0000"/>
              </a:solidFill>
            </a:rPr>
            <a:t>162.983.823,00</a:t>
          </a:r>
          <a:r>
            <a:rPr lang="sr-Latn-CS" dirty="0" smtClean="0">
              <a:solidFill>
                <a:srgbClr val="FF0000"/>
              </a:solidFill>
            </a:rPr>
            <a:t>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x-none">
              <a:solidFill>
                <a:schemeClr val="bg1"/>
              </a:solidFill>
            </a:rPr>
            <a:t>Субвенције </a:t>
          </a:r>
          <a:r>
            <a:rPr lang="sr-Cyrl-CS" dirty="0" smtClean="0">
              <a:solidFill>
                <a:schemeClr val="bg1"/>
              </a:solidFill>
            </a:rPr>
            <a:t>11.9</a:t>
          </a:r>
          <a:r>
            <a:rPr lang="sr-Latn-CS" dirty="0" smtClean="0">
              <a:solidFill>
                <a:srgbClr val="FF0000"/>
              </a:solidFill>
            </a:rPr>
            <a:t>00.000,00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Капитални </a:t>
          </a:r>
          <a:r>
            <a:rPr lang="x-none">
              <a:solidFill>
                <a:schemeClr val="bg1"/>
              </a:solidFill>
            </a:rPr>
            <a:t>издаци </a:t>
          </a:r>
          <a:r>
            <a:rPr lang="sr-Cyrl-CS" dirty="0" smtClean="0">
              <a:solidFill>
                <a:srgbClr val="FF0000"/>
              </a:solidFill>
            </a:rPr>
            <a:t>69.960.232,00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Расходи за </a:t>
          </a:r>
          <a:r>
            <a:rPr lang="x-none">
              <a:solidFill>
                <a:schemeClr val="bg1"/>
              </a:solidFill>
            </a:rPr>
            <a:t>запослене </a:t>
          </a:r>
          <a:r>
            <a:rPr lang="sr-Cyrl-CS" dirty="0" smtClean="0">
              <a:solidFill>
                <a:schemeClr val="bg1"/>
              </a:solidFill>
            </a:rPr>
            <a:t>104.203.245,00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Социјална </a:t>
          </a:r>
          <a:r>
            <a:rPr lang="x-none">
              <a:solidFill>
                <a:schemeClr val="bg1"/>
              </a:solidFill>
            </a:rPr>
            <a:t>помоћ </a:t>
          </a:r>
          <a:r>
            <a:rPr lang="sr-Cyrl-CS" dirty="0" smtClean="0">
              <a:solidFill>
                <a:schemeClr val="bg1"/>
              </a:solidFill>
            </a:rPr>
            <a:t>16.626.000,00</a:t>
          </a:r>
          <a:r>
            <a:rPr lang="sr-Cyrl-CS" dirty="0" smtClean="0">
              <a:solidFill>
                <a:srgbClr val="FF0000"/>
              </a:solidFill>
            </a:rPr>
            <a:t>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Дотације и </a:t>
          </a:r>
          <a:r>
            <a:rPr lang="x-none">
              <a:solidFill>
                <a:schemeClr val="bg1"/>
              </a:solidFill>
            </a:rPr>
            <a:t>трансфери </a:t>
          </a:r>
          <a:r>
            <a:rPr lang="sr-Cyrl-CS" dirty="0" smtClean="0">
              <a:solidFill>
                <a:srgbClr val="FF0000"/>
              </a:solidFill>
            </a:rPr>
            <a:t>76.695.000,00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Остали </a:t>
          </a:r>
          <a:r>
            <a:rPr lang="x-none">
              <a:solidFill>
                <a:schemeClr val="bg1"/>
              </a:solidFill>
            </a:rPr>
            <a:t>расходи </a:t>
          </a:r>
          <a:r>
            <a:rPr lang="sr-Cyrl-CS" dirty="0" smtClean="0">
              <a:solidFill>
                <a:srgbClr val="FF0000"/>
              </a:solidFill>
            </a:rPr>
            <a:t>26.532.000,00 </a:t>
          </a:r>
          <a:r>
            <a:rPr lang="x-none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x-none" dirty="0">
              <a:solidFill>
                <a:schemeClr val="bg1"/>
              </a:solidFill>
            </a:rPr>
            <a:t>Средства </a:t>
          </a:r>
          <a:r>
            <a:rPr lang="x-none">
              <a:solidFill>
                <a:schemeClr val="bg1"/>
              </a:solidFill>
            </a:rPr>
            <a:t>резерве </a:t>
          </a:r>
          <a:r>
            <a:rPr lang="sr-Cyrl-CS" dirty="0" smtClean="0">
              <a:solidFill>
                <a:schemeClr val="bg1"/>
              </a:solidFill>
            </a:rPr>
            <a:t>3</a:t>
          </a:r>
          <a:r>
            <a:rPr lang="sr-Latn-CS" dirty="0" smtClean="0">
              <a:solidFill>
                <a:srgbClr val="FF0000"/>
              </a:solidFill>
            </a:rPr>
            <a:t>.</a:t>
          </a:r>
          <a:r>
            <a:rPr lang="sr-Cyrl-CS" dirty="0" smtClean="0">
              <a:solidFill>
                <a:srgbClr val="FF0000"/>
              </a:solidFill>
            </a:rPr>
            <a:t>5</a:t>
          </a:r>
          <a:r>
            <a:rPr lang="sr-Latn-CS" dirty="0" smtClean="0">
              <a:solidFill>
                <a:srgbClr val="FF0000"/>
              </a:solidFill>
            </a:rPr>
            <a:t>00.000,00 </a:t>
          </a:r>
          <a:r>
            <a:rPr lang="sr-Cyrl-CS" dirty="0" smtClean="0">
              <a:solidFill>
                <a:srgbClr val="FF0000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B934A8F6-A88C-4959-9B28-FAEC3FDB8ECB}">
      <dgm:prSet/>
      <dgm:spPr/>
      <dgm:t>
        <a:bodyPr/>
        <a:lstStyle/>
        <a:p>
          <a:endParaRPr lang="en-US" dirty="0"/>
        </a:p>
      </dgm:t>
    </dgm:pt>
    <dgm:pt modelId="{D8A6BBD4-E8E4-41BE-AAB5-814B3EDE58AC}" type="parTrans" cxnId="{F830E43E-F9F9-4EAB-83B5-DFA47EDB6409}">
      <dgm:prSet/>
      <dgm:spPr/>
      <dgm:t>
        <a:bodyPr/>
        <a:lstStyle/>
        <a:p>
          <a:endParaRPr lang="en-US"/>
        </a:p>
      </dgm:t>
    </dgm:pt>
    <dgm:pt modelId="{316DF9E2-BD4A-417F-86B9-599B1CE09F4B}" type="sibTrans" cxnId="{F830E43E-F9F9-4EAB-83B5-DFA47EDB6409}">
      <dgm:prSet/>
      <dgm:spPr/>
      <dgm:t>
        <a:bodyPr/>
        <a:lstStyle/>
        <a:p>
          <a:endParaRPr lang="en-US"/>
        </a:p>
      </dgm:t>
    </dgm:pt>
    <dgm:pt modelId="{778FBD30-4DC4-4D0D-90BF-7C37EC85AACF}">
      <dgm:prSet/>
      <dgm:spPr/>
      <dgm:t>
        <a:bodyPr/>
        <a:lstStyle/>
        <a:p>
          <a:endParaRPr lang="en-US"/>
        </a:p>
      </dgm:t>
    </dgm:pt>
    <dgm:pt modelId="{DB1B5BFA-C259-4FDE-B100-49B1E6198669}" type="parTrans" cxnId="{18132CF5-DA11-479F-A3AB-14C6D31F5510}">
      <dgm:prSet/>
      <dgm:spPr/>
      <dgm:t>
        <a:bodyPr/>
        <a:lstStyle/>
        <a:p>
          <a:endParaRPr lang="en-US"/>
        </a:p>
      </dgm:t>
    </dgm:pt>
    <dgm:pt modelId="{49250B2D-2F88-49BE-A1F6-7A7516CA0A92}" type="sibTrans" cxnId="{18132CF5-DA11-479F-A3AB-14C6D31F5510}">
      <dgm:prSet/>
      <dgm:spPr/>
      <dgm:t>
        <a:bodyPr/>
        <a:lstStyle/>
        <a:p>
          <a:endParaRPr lang="en-US"/>
        </a:p>
      </dgm:t>
    </dgm:pt>
    <dgm:pt modelId="{01BEB43D-2508-4599-AD58-F1019F424C60}">
      <dgm:prSet/>
      <dgm:spPr/>
      <dgm:t>
        <a:bodyPr/>
        <a:lstStyle/>
        <a:p>
          <a:endParaRPr lang="en-US"/>
        </a:p>
      </dgm:t>
    </dgm:pt>
    <dgm:pt modelId="{96194317-801D-42F3-A33A-9FD08A85D0BF}" type="parTrans" cxnId="{E8552A83-5D29-47F1-81A0-1F06E5653BBF}">
      <dgm:prSet/>
      <dgm:spPr/>
      <dgm:t>
        <a:bodyPr/>
        <a:lstStyle/>
        <a:p>
          <a:endParaRPr lang="en-US"/>
        </a:p>
      </dgm:t>
    </dgm:pt>
    <dgm:pt modelId="{9BBF8F19-6134-4C2D-9574-4237D31D1395}" type="sibTrans" cxnId="{E8552A83-5D29-47F1-81A0-1F06E5653BBF}">
      <dgm:prSet/>
      <dgm:spPr/>
      <dgm:t>
        <a:bodyPr/>
        <a:lstStyle/>
        <a:p>
          <a:endParaRPr lang="en-US"/>
        </a:p>
      </dgm:t>
    </dgm:pt>
    <dgm:pt modelId="{54F7FD6A-89C9-4571-A1E3-4B02B13C9848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A8805E74-AFE5-458E-AAB3-6408F82EF9C5}" type="parTrans" cxnId="{5D24167A-299B-41FC-8FD9-501442920134}">
      <dgm:prSet/>
      <dgm:spPr/>
      <dgm:t>
        <a:bodyPr/>
        <a:lstStyle/>
        <a:p>
          <a:endParaRPr lang="en-US"/>
        </a:p>
      </dgm:t>
    </dgm:pt>
    <dgm:pt modelId="{E54EC6C7-74DB-4CE0-89C8-9D9C84EB31AF}" type="sibTrans" cxnId="{5D24167A-299B-41FC-8FD9-501442920134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F830E43E-F9F9-4EAB-83B5-DFA47EDB6409}" srcId="{B1BE2A8E-285E-4C69-9BFF-CE48B252AA50}" destId="{B934A8F6-A88C-4959-9B28-FAEC3FDB8ECB}" srcOrd="4" destOrd="0" parTransId="{D8A6BBD4-E8E4-41BE-AAB5-814B3EDE58AC}" sibTransId="{316DF9E2-BD4A-417F-86B9-599B1CE09F4B}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E8552A83-5D29-47F1-81A0-1F06E5653BBF}" srcId="{778FBD30-4DC4-4D0D-90BF-7C37EC85AACF}" destId="{01BEB43D-2508-4599-AD58-F1019F424C60}" srcOrd="0" destOrd="0" parTransId="{96194317-801D-42F3-A33A-9FD08A85D0BF}" sibTransId="{9BBF8F19-6134-4C2D-9574-4237D31D1395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D5A26C81-B5CA-4FF9-85ED-60967857EFA6}" srcId="{B1BE2A8E-285E-4C69-9BFF-CE48B252AA50}" destId="{3641F520-BAF8-4BA4-A826-44FA753A5F4E}" srcOrd="5" destOrd="0" parTransId="{31D6B297-275C-4FAC-A07E-4467512471AD}" sibTransId="{53B82682-8E0C-4903-98EA-36CBB0B8A63B}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18132CF5-DA11-479F-A3AB-14C6D31F5510}" srcId="{B1BE2A8E-285E-4C69-9BFF-CE48B252AA50}" destId="{778FBD30-4DC4-4D0D-90BF-7C37EC85AACF}" srcOrd="1" destOrd="0" parTransId="{DB1B5BFA-C259-4FDE-B100-49B1E6198669}" sibTransId="{49250B2D-2F88-49BE-A1F6-7A7516CA0A92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B6507D96-25C4-4121-9433-2A113978B784}" srcId="{B1BE2A8E-285E-4C69-9BFF-CE48B252AA50}" destId="{C64FD589-26EA-483C-BB5E-C8324A82EAF5}" srcOrd="3" destOrd="0" parTransId="{1E312D33-14E1-4B2B-A210-2A735401CE1C}" sibTransId="{46E45D53-1277-4C97-8E3B-323B4EBF62F5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4E6E6427-5348-4ECF-99CC-46CA5F3BDA5F}" srcId="{B1BE2A8E-285E-4C69-9BFF-CE48B252AA50}" destId="{7D1C9009-9B60-4C15-8E3B-F949FAB90776}" srcOrd="6" destOrd="0" parTransId="{E75197AC-E7B0-4C26-9D1F-47E47BE7CCEF}" sibTransId="{9D56A871-CE7A-4922-AAF9-9D95A29D1039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DFE3AE5-6DA5-4440-A66F-1437FD4DC5D4}" srcId="{B1BE2A8E-285E-4C69-9BFF-CE48B252AA50}" destId="{343B6168-99DB-4C0C-9BE7-E54D7B80C5AD}" srcOrd="7" destOrd="0" parTransId="{6F98FC42-2370-4FD0-A627-0708511F7F32}" sibTransId="{95FBDDB6-4174-4619-B543-81DEF6B7716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D24167A-299B-41FC-8FD9-501442920134}" srcId="{B1BE2A8E-285E-4C69-9BFF-CE48B252AA50}" destId="{54F7FD6A-89C9-4571-A1E3-4B02B13C9848}" srcOrd="2" destOrd="0" parTransId="{A8805E74-AFE5-458E-AAB3-6408F82EF9C5}" sibTransId="{E54EC6C7-74DB-4CE0-89C8-9D9C84EB31AF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Општинска управа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Председник општине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Општинско веће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Скупштина општине</a:t>
          </a:r>
          <a:endParaRPr lang="en-U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656851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sp:txBody>
      <dsp:txXfrm>
        <a:off x="182203" y="910964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Основне школе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Средње школе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Дом здравља</a:t>
          </a:r>
          <a:endParaRPr lang="en-US" sz="1200" kern="1200" dirty="0"/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Закони и прописи: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Упутство Министарства финансија за припрему одлуке о буџету за 2018. годину и др.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Стратешки документи: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>
              <a:solidFill>
                <a:srgbClr val="FF0000"/>
              </a:solidFill>
            </a:rPr>
            <a:t>(унети износ)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69308" y="480883"/>
        <a:ext cx="790984" cy="790984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300941" y="800076"/>
        <a:ext cx="476803" cy="152597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(унети износ)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2118393" y="480883"/>
        <a:ext cx="790984" cy="790984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250025" y="800076"/>
        <a:ext cx="476803" cy="152597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>
              <a:solidFill>
                <a:srgbClr val="FF0000"/>
              </a:solidFill>
            </a:rPr>
            <a:t>(унети износ)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788838" y="595982"/>
        <a:ext cx="1030984" cy="66931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5018800" y="696690"/>
        <a:ext cx="476803" cy="381493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>
              <a:solidFill>
                <a:srgbClr val="FF0000"/>
              </a:solidFill>
            </a:rPr>
            <a:t>(унети износ)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935973" y="482761"/>
        <a:ext cx="760253" cy="7631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500" kern="1200" dirty="0"/>
            <a:t>Укупни буџетски приходи и примања  </a:t>
          </a:r>
          <a:r>
            <a:rPr lang="sr-Latn-RS" sz="2500" kern="1200" dirty="0" err="1">
              <a:solidFill>
                <a:srgbClr val="FF0000"/>
              </a:solidFill>
            </a:rPr>
            <a:t>xxxxx</a:t>
          </a:r>
          <a:r>
            <a:rPr lang="sr-Cyrl-RS" sz="2500" kern="1200" dirty="0"/>
            <a:t> динара</a:t>
          </a:r>
          <a:endParaRPr lang="en-US" sz="2500" kern="1200" dirty="0"/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Приходи од  пореза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rgbClr val="FF0000"/>
              </a:solidFill>
            </a:rPr>
            <a:t>    </a:t>
          </a:r>
          <a:r>
            <a:rPr lang="sr-Cyrl-RS" sz="1100" kern="1200" dirty="0"/>
            <a:t>    динара</a:t>
          </a:r>
          <a:endParaRPr lang="en-US" sz="1100" kern="1200" dirty="0"/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Трансфери </a:t>
          </a:r>
          <a:r>
            <a:rPr lang="sr-Latn-RS" sz="1100" kern="1200" dirty="0" err="1">
              <a:solidFill>
                <a:srgbClr val="FF0000"/>
              </a:solidFill>
            </a:rPr>
            <a:t>xxxxxx</a:t>
          </a:r>
          <a:r>
            <a:rPr lang="sr-Latn-RS" sz="1100" kern="1200" dirty="0">
              <a:solidFill>
                <a:srgbClr val="FF0000"/>
              </a:solidFill>
            </a:rPr>
            <a:t>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4362660" y="1063144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Други приходи  </a:t>
          </a:r>
          <a:r>
            <a:rPr lang="sr-Latn-RS" sz="1100" kern="1200" dirty="0" err="1">
              <a:solidFill>
                <a:srgbClr val="FF0000"/>
              </a:solidFill>
            </a:rPr>
            <a:t>xxxxx</a:t>
          </a:r>
          <a:r>
            <a:rPr lang="sr-Cyrl-RS" sz="1100" kern="1200" dirty="0"/>
            <a:t> динара</a:t>
          </a:r>
          <a:endParaRPr lang="en-US" sz="1100" kern="1200" dirty="0"/>
        </a:p>
      </dsp:txBody>
      <dsp:txXfrm>
        <a:off x="4375186" y="2784240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Примања од продаје нефинансијске имовине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/>
            <a:t> динара</a:t>
          </a:r>
          <a:endParaRPr lang="en-US" sz="1100" kern="1200" dirty="0"/>
        </a:p>
      </dsp:txBody>
      <dsp:txXfrm>
        <a:off x="2859981" y="3665861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Примања од продаје финансијске имовине 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rgbClr val="FF0000"/>
              </a:solidFill>
            </a:rPr>
            <a:t>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1357301" y="2798289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Latn-RS" sz="1000" kern="1200" dirty="0" err="1">
              <a:solidFill>
                <a:srgbClr val="FF0000"/>
              </a:solidFill>
            </a:rPr>
            <a:t>xxxx</a:t>
          </a:r>
          <a:r>
            <a:rPr lang="sr-Cyrl-RS" sz="1000" kern="1200" dirty="0"/>
            <a:t> </a:t>
          </a:r>
          <a:r>
            <a:rPr lang="sr-Latn-RS" sz="1000" kern="1200" dirty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357301" y="1063144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84431-F906-455C-AAF5-4FBEC1E13C27}">
      <dsp:nvSpPr>
        <dsp:cNvPr id="0" name=""/>
        <dsp:cNvSpPr/>
      </dsp:nvSpPr>
      <dsp:spPr>
        <a:xfrm>
          <a:off x="2406080" y="452153"/>
          <a:ext cx="3704076" cy="3704076"/>
        </a:xfrm>
        <a:prstGeom prst="blockArc">
          <a:avLst>
            <a:gd name="adj1" fmla="val 13069771"/>
            <a:gd name="adj2" fmla="val 15892869"/>
            <a:gd name="adj3" fmla="val 3434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234321" y="643702"/>
          <a:ext cx="3704076" cy="3704076"/>
        </a:xfrm>
        <a:prstGeom prst="blockArc">
          <a:avLst>
            <a:gd name="adj1" fmla="val 11148650"/>
            <a:gd name="adj2" fmla="val 13556078"/>
            <a:gd name="adj3" fmla="val 3434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8100000"/>
            <a:gd name="adj2" fmla="val 10800000"/>
            <a:gd name="adj3" fmla="val 3434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223280" y="439336"/>
          <a:ext cx="3704076" cy="3704076"/>
        </a:xfrm>
        <a:prstGeom prst="blockArc">
          <a:avLst>
            <a:gd name="adj1" fmla="val 5309683"/>
            <a:gd name="adj2" fmla="val 8045950"/>
            <a:gd name="adj3" fmla="val 3434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264706" y="438719"/>
          <a:ext cx="3704076" cy="3704076"/>
        </a:xfrm>
        <a:prstGeom prst="blockArc">
          <a:avLst>
            <a:gd name="adj1" fmla="val 2755725"/>
            <a:gd name="adj2" fmla="val 5387933"/>
            <a:gd name="adj3" fmla="val 3434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0"/>
            <a:gd name="adj2" fmla="val 2700000"/>
            <a:gd name="adj3" fmla="val 3434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8900000"/>
            <a:gd name="adj2" fmla="val 0"/>
            <a:gd name="adj3" fmla="val 3434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6200000"/>
            <a:gd name="adj2" fmla="val 18900000"/>
            <a:gd name="adj3" fmla="val 343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264696" y="1459848"/>
          <a:ext cx="1662034" cy="17032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000" kern="1200" dirty="0">
              <a:solidFill>
                <a:schemeClr val="bg1"/>
              </a:solidFill>
            </a:rPr>
            <a:t>Укупни расходи и издаци </a:t>
          </a:r>
          <a:r>
            <a:rPr lang="sr-Latn-RS" sz="2000" kern="1200" dirty="0" err="1">
              <a:solidFill>
                <a:srgbClr val="FF0000"/>
              </a:solidFill>
            </a:rPr>
            <a:t>xxxx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508095" y="1709277"/>
        <a:ext cx="1175236" cy="1204347"/>
      </dsp:txXfrm>
    </dsp:sp>
    <dsp:sp modelId="{73F305AC-CFDC-45B1-8AB8-6FABD1C99179}">
      <dsp:nvSpPr>
        <dsp:cNvPr id="0" name=""/>
        <dsp:cNvSpPr/>
      </dsp:nvSpPr>
      <dsp:spPr>
        <a:xfrm>
          <a:off x="3472453" y="-131104"/>
          <a:ext cx="1246518" cy="12446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Коришћење роба и услуга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ru-RU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655001" y="51168"/>
        <a:ext cx="881422" cy="880084"/>
      </dsp:txXfrm>
    </dsp:sp>
    <dsp:sp modelId="{A14630AA-C1BD-4A7E-B665-0A7C9B6C19C9}">
      <dsp:nvSpPr>
        <dsp:cNvPr id="0" name=""/>
        <dsp:cNvSpPr/>
      </dsp:nvSpPr>
      <dsp:spPr>
        <a:xfrm>
          <a:off x="4800090" y="450388"/>
          <a:ext cx="1165455" cy="1147914"/>
        </a:xfrm>
        <a:prstGeom prst="ellips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Дотације и трансфери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4970767" y="618496"/>
        <a:ext cx="824101" cy="811698"/>
      </dsp:txXfrm>
    </dsp:sp>
    <dsp:sp modelId="{E43F7264-94BE-4E7E-8A98-A0D70BB3AF06}">
      <dsp:nvSpPr>
        <dsp:cNvPr id="0" name=""/>
        <dsp:cNvSpPr/>
      </dsp:nvSpPr>
      <dsp:spPr>
        <a:xfrm>
          <a:off x="5381584" y="1785007"/>
          <a:ext cx="1068741" cy="1052887"/>
        </a:xfrm>
        <a:prstGeom prst="ellips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Расходи за запослене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5538097" y="1939199"/>
        <a:ext cx="755715" cy="744503"/>
      </dsp:txXfrm>
    </dsp:sp>
    <dsp:sp modelId="{115526CD-270E-4C52-A164-15F2B6F9FE39}">
      <dsp:nvSpPr>
        <dsp:cNvPr id="0" name=""/>
        <dsp:cNvSpPr/>
      </dsp:nvSpPr>
      <dsp:spPr>
        <a:xfrm>
          <a:off x="4850254" y="3084884"/>
          <a:ext cx="1065128" cy="1027344"/>
        </a:xfrm>
        <a:prstGeom prst="ellips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Социјална помоћ </a:t>
          </a:r>
          <a:r>
            <a:rPr lang="sr-Latn-RS" sz="1100" kern="1200" dirty="0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5006238" y="3235335"/>
        <a:ext cx="753160" cy="726442"/>
      </dsp:txXfrm>
    </dsp:sp>
    <dsp:sp modelId="{5101AD7C-EA94-402A-A388-0FD916639D60}">
      <dsp:nvSpPr>
        <dsp:cNvPr id="0" name=""/>
        <dsp:cNvSpPr/>
      </dsp:nvSpPr>
      <dsp:spPr>
        <a:xfrm>
          <a:off x="3604745" y="3585613"/>
          <a:ext cx="1036777" cy="1050749"/>
        </a:xfrm>
        <a:prstGeom prst="ellips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Субвенције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756577" y="3739492"/>
        <a:ext cx="733113" cy="742991"/>
      </dsp:txXfrm>
    </dsp:sp>
    <dsp:sp modelId="{D19ADD6D-9F0A-4766-B637-BB2D5495A9BB}">
      <dsp:nvSpPr>
        <dsp:cNvPr id="0" name=""/>
        <dsp:cNvSpPr/>
      </dsp:nvSpPr>
      <dsp:spPr>
        <a:xfrm>
          <a:off x="2306192" y="3084884"/>
          <a:ext cx="1004830" cy="1027344"/>
        </a:xfrm>
        <a:prstGeom prst="ellips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Остали расходи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2453346" y="3235335"/>
        <a:ext cx="710522" cy="726442"/>
      </dsp:txXfrm>
    </dsp:sp>
    <dsp:sp modelId="{4F05B281-B6DB-45BB-A427-1BF92AADC139}">
      <dsp:nvSpPr>
        <dsp:cNvPr id="0" name=""/>
        <dsp:cNvSpPr/>
      </dsp:nvSpPr>
      <dsp:spPr>
        <a:xfrm>
          <a:off x="1779274" y="1757247"/>
          <a:ext cx="992394" cy="1108407"/>
        </a:xfrm>
        <a:prstGeom prst="ellips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Средства резерве </a:t>
          </a:r>
          <a:r>
            <a:rPr lang="sr-Latn-RS" sz="1100" kern="1200" dirty="0" err="1">
              <a:solidFill>
                <a:srgbClr val="FF0000"/>
              </a:solidFill>
            </a:rPr>
            <a:t>xxxx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1924607" y="1919569"/>
        <a:ext cx="701728" cy="783763"/>
      </dsp:txXfrm>
    </dsp:sp>
    <dsp:sp modelId="{2D6C03BD-4023-431E-84F6-C080A9961C8A}">
      <dsp:nvSpPr>
        <dsp:cNvPr id="0" name=""/>
        <dsp:cNvSpPr/>
      </dsp:nvSpPr>
      <dsp:spPr>
        <a:xfrm>
          <a:off x="2225879" y="607694"/>
          <a:ext cx="1189082" cy="116023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bg1"/>
              </a:solidFill>
            </a:rPr>
            <a:t>Капитални издаци </a:t>
          </a:r>
          <a:r>
            <a:rPr lang="sr-Latn-RS" sz="1100" kern="1200" dirty="0">
              <a:solidFill>
                <a:srgbClr val="FF0000"/>
              </a:solidFill>
            </a:rPr>
            <a:t>xxxx</a:t>
          </a:r>
          <a:r>
            <a:rPr lang="sr-Cyrl-RS" sz="1100" kern="1200" dirty="0">
              <a:solidFill>
                <a:schemeClr val="bg1"/>
              </a:solidFill>
            </a:rPr>
            <a:t> динара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2400016" y="777606"/>
        <a:ext cx="840808" cy="820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batocina.org.rs/budze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x-none"/>
              <a:t>ОПШТИНА</a:t>
            </a:r>
            <a:r>
              <a:rPr lang="en-US" dirty="0"/>
              <a:t> </a:t>
            </a:r>
            <a:r>
              <a:rPr lang="sr-Cyrl-CS" dirty="0" smtClean="0"/>
              <a:t>БАТОЧИНА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x-none" dirty="0"/>
              <a:t>ГРАЂАНСКИ ВОДИЧ КРОЗ ОДЛУКУ О БУЏЕТУ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Latn-CS" dirty="0" smtClean="0"/>
              <a:t>22</a:t>
            </a:r>
            <a:r>
              <a:rPr lang="x-none" smtClean="0"/>
              <a:t>. </a:t>
            </a:r>
            <a:r>
              <a:rPr lang="x-none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grb-srbije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071546"/>
            <a:ext cx="92869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=""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x-none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x-none" sz="3000" b="1" dirty="0"/>
              <a:t>Структура планираних прихода и примања </a:t>
            </a:r>
            <a:r>
              <a:rPr lang="x-none" sz="3000" b="1"/>
              <a:t>за </a:t>
            </a:r>
            <a:r>
              <a:rPr lang="x-none" sz="3000" b="1" smtClean="0"/>
              <a:t>20</a:t>
            </a:r>
            <a:r>
              <a:rPr lang="sr-Cyrl-CS" sz="3000" b="1" dirty="0" smtClean="0"/>
              <a:t>2</a:t>
            </a:r>
            <a:r>
              <a:rPr lang="sr-Latn-CS" sz="3000" b="1" dirty="0" smtClean="0"/>
              <a:t>2</a:t>
            </a:r>
            <a:r>
              <a:rPr lang="x-none" sz="3000" b="1" smtClean="0"/>
              <a:t>. </a:t>
            </a:r>
            <a:r>
              <a:rPr lang="x-none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2900" b="1" dirty="0"/>
              <a:t>Структура планираних прихода и примања </a:t>
            </a:r>
            <a:r>
              <a:rPr lang="x-none" sz="2900" b="1"/>
              <a:t>за </a:t>
            </a:r>
            <a:r>
              <a:rPr lang="x-none" sz="2900" b="1" smtClean="0"/>
              <a:t>20</a:t>
            </a:r>
            <a:r>
              <a:rPr lang="sr-Cyrl-CS" sz="2900" b="1" dirty="0" smtClean="0"/>
              <a:t>2</a:t>
            </a:r>
            <a:r>
              <a:rPr lang="sr-Latn-CS" sz="2900" b="1" dirty="0" smtClean="0"/>
              <a:t>2</a:t>
            </a:r>
            <a:r>
              <a:rPr lang="x-none" sz="2900" b="1" smtClean="0"/>
              <a:t>. </a:t>
            </a:r>
            <a:r>
              <a:rPr lang="x-none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FD690970-CB48-4F14-9964-6D469EC66B8B}"/>
              </a:ext>
            </a:extLst>
          </p:cNvPr>
          <p:cNvGraphicFramePr/>
          <p:nvPr/>
        </p:nvGraphicFramePr>
        <p:xfrm>
          <a:off x="1500166" y="1785926"/>
          <a:ext cx="6181725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FD690970-CB48-4F14-9964-6D469EC66B8B}"/>
              </a:ext>
            </a:extLst>
          </p:cNvPr>
          <p:cNvGraphicFramePr/>
          <p:nvPr/>
        </p:nvGraphicFramePr>
        <p:xfrm>
          <a:off x="1428728" y="1714488"/>
          <a:ext cx="6181725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x-none" dirty="0"/>
              <a:t>Шта се променило у односу </a:t>
            </a:r>
            <a:r>
              <a:rPr lang="x-none"/>
              <a:t>на </a:t>
            </a:r>
            <a:r>
              <a:rPr lang="x-none" smtClean="0"/>
              <a:t>20</a:t>
            </a:r>
            <a:r>
              <a:rPr lang="sr-Cyrl-CS" dirty="0" smtClean="0"/>
              <a:t>2</a:t>
            </a:r>
            <a:r>
              <a:rPr lang="sr-Latn-CS" dirty="0" smtClean="0"/>
              <a:t>1</a:t>
            </a:r>
            <a:r>
              <a:rPr lang="x-none" smtClean="0"/>
              <a:t>. </a:t>
            </a:r>
            <a:r>
              <a:rPr lang="x-none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1303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x-none" dirty="0"/>
              <a:t>Укупни приходи и примања наше општине </a:t>
            </a:r>
            <a:r>
              <a:rPr lang="x-none"/>
              <a:t>у </a:t>
            </a:r>
            <a:r>
              <a:rPr lang="x-none" smtClean="0"/>
              <a:t>20</a:t>
            </a:r>
            <a:r>
              <a:rPr lang="sr-Latn-CS" dirty="0" smtClean="0"/>
              <a:t>22</a:t>
            </a:r>
            <a:r>
              <a:rPr lang="x-none" smtClean="0"/>
              <a:t>. </a:t>
            </a:r>
            <a:r>
              <a:rPr lang="x-none" dirty="0"/>
              <a:t>години су </a:t>
            </a:r>
            <a:r>
              <a:rPr lang="x-none"/>
              <a:t>се </a:t>
            </a:r>
            <a:r>
              <a:rPr lang="sr-Cyrl-CS" b="1" dirty="0" smtClean="0"/>
              <a:t>повећали </a:t>
            </a:r>
            <a:r>
              <a:rPr lang="x-none" smtClean="0"/>
              <a:t>у </a:t>
            </a:r>
            <a:r>
              <a:rPr lang="x-none" dirty="0"/>
              <a:t>односу на последњу измену Одлуке о буџету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Cyrl-CS" dirty="0" smtClean="0"/>
              <a:t>2</a:t>
            </a:r>
            <a:r>
              <a:rPr lang="sr-Latn-CS" dirty="0" smtClean="0"/>
              <a:t>1</a:t>
            </a:r>
            <a:r>
              <a:rPr lang="x-none" smtClean="0"/>
              <a:t>. </a:t>
            </a:r>
            <a:r>
              <a:rPr lang="x-none" dirty="0"/>
              <a:t>годину </a:t>
            </a:r>
            <a:r>
              <a:rPr lang="x-none"/>
              <a:t>за</a:t>
            </a:r>
            <a:r>
              <a:rPr lang="x-none" b="1"/>
              <a:t> </a:t>
            </a:r>
            <a:r>
              <a:rPr lang="sr-Latn-CS" b="1" dirty="0" smtClean="0">
                <a:solidFill>
                  <a:srgbClr val="FF0000"/>
                </a:solidFill>
              </a:rPr>
              <a:t>13.070.327,60 </a:t>
            </a:r>
            <a:r>
              <a:rPr lang="x-none" smtClean="0"/>
              <a:t>динара</a:t>
            </a:r>
            <a:r>
              <a:rPr lang="sr-Cyrl-C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831980" y="2786058"/>
            <a:ext cx="6597672" cy="3416271"/>
          </a:xfr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/>
            <a:r>
              <a:rPr lang="sr-Cyrl-CS" sz="2200" b="1" dirty="0" smtClean="0">
                <a:solidFill>
                  <a:srgbClr val="0070C0"/>
                </a:solidFill>
              </a:rPr>
              <a:t>   </a:t>
            </a:r>
            <a:r>
              <a:rPr lang="x-none" sz="2200" b="1" smtClean="0">
                <a:solidFill>
                  <a:srgbClr val="0000FF"/>
                </a:solidFill>
              </a:rPr>
              <a:t>Порески приходи</a:t>
            </a:r>
            <a:r>
              <a:rPr lang="x-none" sz="2200" smtClean="0">
                <a:solidFill>
                  <a:srgbClr val="0000FF"/>
                </a:solidFill>
              </a:rPr>
              <a:t> </a:t>
            </a:r>
            <a:r>
              <a:rPr lang="x-none" sz="2200" smtClean="0">
                <a:solidFill>
                  <a:srgbClr val="000000"/>
                </a:solidFill>
              </a:rPr>
              <a:t>су повећани за </a:t>
            </a:r>
            <a:r>
              <a:rPr lang="sr-Latn-CS" sz="2200" dirty="0" smtClean="0">
                <a:solidFill>
                  <a:srgbClr val="000000"/>
                </a:solidFill>
              </a:rPr>
              <a:t>3.480.132,00 </a:t>
            </a:r>
            <a:r>
              <a:rPr lang="x-none" sz="2200" smtClean="0">
                <a:solidFill>
                  <a:srgbClr val="000000"/>
                </a:solidFill>
              </a:rPr>
              <a:t>динара</a:t>
            </a:r>
            <a:r>
              <a:rPr lang="x-none" sz="2200" smtClean="0">
                <a:solidFill>
                  <a:srgbClr val="000000"/>
                </a:solidFill>
              </a:rPr>
              <a:t>.</a:t>
            </a:r>
            <a:endParaRPr lang="sr-Latn-CS" sz="2200" dirty="0" smtClean="0">
              <a:solidFill>
                <a:srgbClr val="000000"/>
              </a:solidFill>
            </a:endParaRPr>
          </a:p>
          <a:p>
            <a:pPr marL="0" indent="0"/>
            <a:r>
              <a:rPr lang="sr-Cyrl-CS" sz="2200" b="1" dirty="0" smtClean="0">
                <a:solidFill>
                  <a:srgbClr val="0000FF"/>
                </a:solidFill>
              </a:rPr>
              <a:t>   </a:t>
            </a:r>
            <a:r>
              <a:rPr lang="x-none" sz="2200" b="1" smtClean="0">
                <a:solidFill>
                  <a:srgbClr val="0000FF"/>
                </a:solidFill>
              </a:rPr>
              <a:t>Примања </a:t>
            </a:r>
            <a:r>
              <a:rPr lang="x-none" sz="2200" b="1" smtClean="0">
                <a:solidFill>
                  <a:srgbClr val="0000FF"/>
                </a:solidFill>
              </a:rPr>
              <a:t>од продаје нефинансијске имовине</a:t>
            </a:r>
            <a:r>
              <a:rPr lang="x-none" sz="2200" smtClean="0">
                <a:solidFill>
                  <a:srgbClr val="FF0000"/>
                </a:solidFill>
              </a:rPr>
              <a:t> </a:t>
            </a:r>
            <a:r>
              <a:rPr lang="sr-Cyrl-CS" sz="2200" dirty="0" smtClean="0"/>
              <a:t>повећана </a:t>
            </a:r>
            <a:r>
              <a:rPr lang="x-none" sz="2200" smtClean="0"/>
              <a:t>за </a:t>
            </a:r>
            <a:r>
              <a:rPr lang="sr-Cyrl-CS" sz="2200" dirty="0" smtClean="0"/>
              <a:t>3.500.000,00</a:t>
            </a:r>
            <a:r>
              <a:rPr lang="x-none" sz="2200" smtClean="0"/>
              <a:t> динара.</a:t>
            </a:r>
            <a:endParaRPr lang="en-US" sz="2200" dirty="0" smtClean="0"/>
          </a:p>
          <a:p>
            <a:pPr marL="0" indent="0"/>
            <a:r>
              <a:rPr lang="sr-Cyrl-CS" sz="2200" b="1" dirty="0" smtClean="0">
                <a:solidFill>
                  <a:srgbClr val="FF0000"/>
                </a:solidFill>
              </a:rPr>
              <a:t>   </a:t>
            </a:r>
            <a:r>
              <a:rPr lang="sr-Cyrl-CS" sz="2200" b="1" dirty="0" smtClean="0">
                <a:solidFill>
                  <a:srgbClr val="FF0000"/>
                </a:solidFill>
              </a:rPr>
              <a:t>Неп</a:t>
            </a:r>
            <a:r>
              <a:rPr lang="x-none" sz="2200" b="1" smtClean="0">
                <a:solidFill>
                  <a:srgbClr val="FF0000"/>
                </a:solidFill>
              </a:rPr>
              <a:t>орески приходи </a:t>
            </a:r>
            <a:r>
              <a:rPr lang="x-none" sz="2200" smtClean="0">
                <a:solidFill>
                  <a:srgbClr val="000000"/>
                </a:solidFill>
              </a:rPr>
              <a:t>су</a:t>
            </a:r>
            <a:r>
              <a:rPr lang="x-none" sz="2200" b="1" smtClean="0">
                <a:solidFill>
                  <a:srgbClr val="000000"/>
                </a:solidFill>
              </a:rPr>
              <a:t> </a:t>
            </a:r>
            <a:r>
              <a:rPr lang="sr-Cyrl-CS" sz="2200" dirty="0" smtClean="0">
                <a:solidFill>
                  <a:srgbClr val="000000"/>
                </a:solidFill>
              </a:rPr>
              <a:t>умањени</a:t>
            </a:r>
            <a:r>
              <a:rPr lang="x-none" sz="2200" smtClean="0">
                <a:solidFill>
                  <a:srgbClr val="000000"/>
                </a:solidFill>
              </a:rPr>
              <a:t> за </a:t>
            </a:r>
            <a:r>
              <a:rPr lang="sr-Latn-CS" sz="2200" dirty="0" smtClean="0">
                <a:solidFill>
                  <a:srgbClr val="000000"/>
                </a:solidFill>
              </a:rPr>
              <a:t>14.941.189,13 </a:t>
            </a:r>
            <a:r>
              <a:rPr lang="x-none" sz="2200" smtClean="0">
                <a:solidFill>
                  <a:srgbClr val="000000"/>
                </a:solidFill>
              </a:rPr>
              <a:t>динара.</a:t>
            </a:r>
            <a:endParaRPr lang="sr-Cyrl-CS" sz="2200" dirty="0" smtClean="0">
              <a:solidFill>
                <a:srgbClr val="000000"/>
              </a:solidFill>
            </a:endParaRPr>
          </a:p>
          <a:p>
            <a:pPr lvl="0"/>
            <a:r>
              <a:rPr lang="x-none" sz="2200" b="1" smtClean="0">
                <a:solidFill>
                  <a:srgbClr val="FF0000"/>
                </a:solidFill>
              </a:rPr>
              <a:t>Трансфери</a:t>
            </a:r>
            <a:r>
              <a:rPr lang="x-none" sz="2200" smtClean="0"/>
              <a:t> су </a:t>
            </a:r>
            <a:r>
              <a:rPr lang="sr-Cyrl-CS" sz="2200" dirty="0" smtClean="0"/>
              <a:t>умањени</a:t>
            </a:r>
            <a:r>
              <a:rPr lang="x-none" sz="2200" smtClean="0"/>
              <a:t> за </a:t>
            </a:r>
            <a:r>
              <a:rPr lang="sr-Latn-CS" sz="2200" dirty="0" smtClean="0"/>
              <a:t>12.384.232,00</a:t>
            </a:r>
            <a:r>
              <a:rPr lang="sr-Cyrl-CS" sz="2200" dirty="0" smtClean="0"/>
              <a:t> </a:t>
            </a:r>
            <a:r>
              <a:rPr lang="x-none" sz="2200" smtClean="0"/>
              <a:t>динара.</a:t>
            </a:r>
            <a:endParaRPr lang="en-US" sz="2200" dirty="0" smtClean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56" y="2597463"/>
            <a:ext cx="685165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endParaRPr lang="en-US" sz="2000" dirty="0" smtClean="0"/>
          </a:p>
        </p:txBody>
      </p:sp>
      <p:sp>
        <p:nvSpPr>
          <p:cNvPr id="13319" name="AutoShape 8">
            <a:extLst>
              <a:ext uri="{FF2B5EF4-FFF2-40B4-BE49-F238E27FC236}">
                <a16:creationId xmlns=""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3071810"/>
            <a:ext cx="485775" cy="814387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x-none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62" y="4357694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x-none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x-none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x-none" sz="1600" dirty="0"/>
              <a:t>	</a:t>
            </a:r>
            <a:r>
              <a:rPr lang="x-none" sz="1700" dirty="0"/>
              <a:t>Буџет мора бити у равнотежи, што значи да расходи морају одговарати приходима. Укупни планирани расходи и издаци </a:t>
            </a:r>
            <a:r>
              <a:rPr lang="x-none" sz="1700"/>
              <a:t>у </a:t>
            </a:r>
            <a:r>
              <a:rPr lang="x-none" sz="1700" smtClean="0"/>
              <a:t>20</a:t>
            </a:r>
            <a:r>
              <a:rPr lang="sr-Cyrl-CS" sz="1700" dirty="0" smtClean="0"/>
              <a:t>21</a:t>
            </a:r>
            <a:r>
              <a:rPr lang="x-none" sz="1700" smtClean="0"/>
              <a:t>. </a:t>
            </a:r>
            <a:r>
              <a:rPr lang="x-none" sz="1700" dirty="0"/>
              <a:t>години из буџета износе: </a:t>
            </a:r>
          </a:p>
          <a:p>
            <a:endParaRPr lang="x-none" sz="1600" dirty="0"/>
          </a:p>
          <a:p>
            <a:endParaRPr lang="x-none" sz="1600" dirty="0"/>
          </a:p>
          <a:p>
            <a:endParaRPr lang="x-none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x-none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x-none" sz="1700" b="1" dirty="0"/>
              <a:t>РАСХОДИ </a:t>
            </a:r>
            <a:r>
              <a:rPr lang="x-none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x-none" sz="1700" b="1" dirty="0"/>
              <a:t>ИЗДАЦИ</a:t>
            </a:r>
            <a:r>
              <a:rPr lang="x-none" sz="1700" dirty="0"/>
              <a:t> представљају трошкове изградње или инвестиционог одржавања већ постојећих објеката, набавку земљишта, машина и опрeме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x-none" sz="1700" b="1" dirty="0"/>
              <a:t>РАСХОДИ И ИЗДАЦИ </a:t>
            </a:r>
            <a:r>
              <a:rPr lang="x-none" sz="1700" dirty="0"/>
              <a:t>морају се исказивати на законом прописан начин, односно морају се исказивати: по </a:t>
            </a:r>
            <a:r>
              <a:rPr lang="x-none" sz="1700" i="1" dirty="0"/>
              <a:t>програмима</a:t>
            </a:r>
            <a:r>
              <a:rPr lang="x-none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x-none" sz="1700" i="1" dirty="0"/>
              <a:t>основној намени </a:t>
            </a:r>
            <a:r>
              <a:rPr lang="x-none" sz="1700" dirty="0"/>
              <a:t>која показује за коју врсту трошка се средства издвајају; по </a:t>
            </a:r>
            <a:r>
              <a:rPr lang="x-none" sz="1700" i="1" dirty="0"/>
              <a:t>функцији</a:t>
            </a:r>
            <a:r>
              <a:rPr lang="x-none" sz="1700" dirty="0"/>
              <a:t> која показује функционалну намену за одређену област и по </a:t>
            </a:r>
            <a:r>
              <a:rPr lang="x-none" sz="1700" i="1" dirty="0"/>
              <a:t>корисницима буџета </a:t>
            </a:r>
            <a:r>
              <a:rPr lang="x-none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CS" b="1" dirty="0" smtClean="0"/>
              <a:t>475 </a:t>
            </a:r>
            <a:r>
              <a:rPr lang="x-none" b="1" smtClean="0"/>
              <a:t>мили</a:t>
            </a:r>
            <a:r>
              <a:rPr lang="sr-Cyrl-CS" b="1" dirty="0" smtClean="0"/>
              <a:t>она</a:t>
            </a:r>
            <a:r>
              <a:rPr lang="x-none" b="1" smtClean="0"/>
              <a:t> </a:t>
            </a:r>
            <a:r>
              <a:rPr lang="x-none" b="1" dirty="0"/>
              <a:t>динара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x-none" sz="3000" b="1" dirty="0"/>
              <a:t>Структура планираних расхода и издатака буџета </a:t>
            </a:r>
            <a:r>
              <a:rPr lang="x-none" sz="3000" b="1"/>
              <a:t>за </a:t>
            </a:r>
            <a:r>
              <a:rPr lang="x-none" sz="3000" b="1" smtClean="0"/>
              <a:t>20</a:t>
            </a:r>
            <a:r>
              <a:rPr lang="sr-Cyrl-CS" sz="3000" b="1" dirty="0" smtClean="0"/>
              <a:t>2</a:t>
            </a:r>
            <a:r>
              <a:rPr lang="sr-Latn-CS" sz="3000" b="1" dirty="0" smtClean="0"/>
              <a:t>2</a:t>
            </a:r>
            <a:r>
              <a:rPr lang="x-none" sz="3000" b="1" smtClean="0"/>
              <a:t>. </a:t>
            </a:r>
            <a:r>
              <a:rPr lang="x-none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sz="3200" b="1" dirty="0"/>
              <a:t>Структура планираних расхода и издатака буџета</a:t>
            </a:r>
            <a:r>
              <a:rPr lang="x-none" b="1" dirty="0"/>
              <a:t> </a:t>
            </a:r>
            <a:r>
              <a:rPr lang="x-none" sz="3200" b="1"/>
              <a:t>за </a:t>
            </a:r>
            <a:r>
              <a:rPr lang="x-none" sz="3200" b="1" smtClean="0"/>
              <a:t>20</a:t>
            </a:r>
            <a:r>
              <a:rPr lang="sr-Latn-CS" sz="3200" b="1" dirty="0" smtClean="0"/>
              <a:t>2</a:t>
            </a:r>
            <a:r>
              <a:rPr lang="sr-Cyrl-CS" sz="3200" b="1" dirty="0" smtClean="0"/>
              <a:t>2</a:t>
            </a:r>
            <a:r>
              <a:rPr lang="x-none" sz="3200" b="1" smtClean="0"/>
              <a:t>. </a:t>
            </a:r>
            <a:r>
              <a:rPr lang="x-none" sz="3200" b="1" dirty="0"/>
              <a:t>годину</a:t>
            </a:r>
            <a:endParaRPr lang="en-US" sz="3200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A58B7940-79B6-454A-BE8A-26FB06AC5A27}"/>
              </a:ext>
            </a:extLst>
          </p:cNvPr>
          <p:cNvGraphicFramePr>
            <a:graphicFrameLocks/>
          </p:cNvGraphicFramePr>
          <p:nvPr/>
        </p:nvGraphicFramePr>
        <p:xfrm>
          <a:off x="1428728" y="2000240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FD690970-CB48-4F14-9964-6D469EC66B8B}"/>
              </a:ext>
            </a:extLst>
          </p:cNvPr>
          <p:cNvGraphicFramePr/>
          <p:nvPr/>
        </p:nvGraphicFramePr>
        <p:xfrm>
          <a:off x="785786" y="1500174"/>
          <a:ext cx="7620000" cy="4514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A58B7940-79B6-454A-BE8A-26FB06AC5A27}"/>
              </a:ext>
            </a:extLst>
          </p:cNvPr>
          <p:cNvGraphicFramePr>
            <a:graphicFrameLocks/>
          </p:cNvGraphicFramePr>
          <p:nvPr/>
        </p:nvGraphicFramePr>
        <p:xfrm>
          <a:off x="857224" y="1643050"/>
          <a:ext cx="7572429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A58B7940-79B6-454A-BE8A-26FB06AC5A27}"/>
              </a:ext>
            </a:extLst>
          </p:cNvPr>
          <p:cNvGraphicFramePr>
            <a:graphicFrameLocks/>
          </p:cNvGraphicFramePr>
          <p:nvPr/>
        </p:nvGraphicFramePr>
        <p:xfrm>
          <a:off x="571472" y="1571612"/>
          <a:ext cx="8001056" cy="4333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x-none" sz="2800" dirty="0"/>
              <a:t>Шта се променило у односу </a:t>
            </a:r>
            <a:r>
              <a:rPr lang="x-none" sz="2800"/>
              <a:t>на </a:t>
            </a:r>
            <a:r>
              <a:rPr lang="sr-Cyrl-CS" sz="2800" dirty="0" smtClean="0"/>
              <a:t>2021</a:t>
            </a:r>
            <a:r>
              <a:rPr lang="x-none" sz="2800" smtClean="0"/>
              <a:t>. </a:t>
            </a:r>
            <a:r>
              <a:rPr lang="x-none" sz="2800" dirty="0"/>
              <a:t>годину?</a:t>
            </a:r>
            <a:endParaRPr lang="x-none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x-none" sz="2000" dirty="0">
                <a:solidFill>
                  <a:srgbClr val="0000FF"/>
                </a:solidFill>
              </a:rPr>
              <a:t>Укупни трошкови наше општине </a:t>
            </a:r>
            <a:r>
              <a:rPr lang="x-none" sz="2000">
                <a:solidFill>
                  <a:srgbClr val="0000FF"/>
                </a:solidFill>
              </a:rPr>
              <a:t>у </a:t>
            </a:r>
            <a:r>
              <a:rPr lang="x-none" sz="2000" smtClean="0">
                <a:solidFill>
                  <a:srgbClr val="0000FF"/>
                </a:solidFill>
              </a:rPr>
              <a:t>20</a:t>
            </a:r>
            <a:r>
              <a:rPr lang="sr-Cyrl-CS" sz="2000" dirty="0" smtClean="0">
                <a:solidFill>
                  <a:srgbClr val="0000FF"/>
                </a:solidFill>
              </a:rPr>
              <a:t>22</a:t>
            </a:r>
            <a:r>
              <a:rPr lang="x-none" sz="2000" smtClean="0">
                <a:solidFill>
                  <a:srgbClr val="0000FF"/>
                </a:solidFill>
              </a:rPr>
              <a:t>. </a:t>
            </a:r>
            <a:r>
              <a:rPr lang="x-none" sz="2000" dirty="0">
                <a:solidFill>
                  <a:srgbClr val="0000FF"/>
                </a:solidFill>
              </a:rPr>
              <a:t>години су </a:t>
            </a:r>
            <a:r>
              <a:rPr lang="x-none" sz="2000">
                <a:solidFill>
                  <a:srgbClr val="0000FF"/>
                </a:solidFill>
              </a:rPr>
              <a:t>се </a:t>
            </a:r>
            <a:r>
              <a:rPr lang="sr-Cyrl-CS" sz="2000" b="1" dirty="0" smtClean="0">
                <a:solidFill>
                  <a:srgbClr val="0000FF"/>
                </a:solidFill>
              </a:rPr>
              <a:t>повећали </a:t>
            </a:r>
            <a:r>
              <a:rPr lang="x-none" sz="2000" smtClean="0">
                <a:solidFill>
                  <a:srgbClr val="0000FF"/>
                </a:solidFill>
              </a:rPr>
              <a:t>у </a:t>
            </a:r>
            <a:r>
              <a:rPr lang="x-none" sz="2000" dirty="0">
                <a:solidFill>
                  <a:srgbClr val="0000FF"/>
                </a:solidFill>
              </a:rPr>
              <a:t>односу на последњу измену Одлуке о буџету </a:t>
            </a:r>
            <a:r>
              <a:rPr lang="x-none" sz="2000">
                <a:solidFill>
                  <a:srgbClr val="0000FF"/>
                </a:solidFill>
              </a:rPr>
              <a:t>за </a:t>
            </a:r>
            <a:r>
              <a:rPr lang="x-none" sz="2000" smtClean="0">
                <a:solidFill>
                  <a:srgbClr val="0000FF"/>
                </a:solidFill>
              </a:rPr>
              <a:t>20</a:t>
            </a:r>
            <a:r>
              <a:rPr lang="sr-Cyrl-CS" sz="2000" dirty="0" smtClean="0">
                <a:solidFill>
                  <a:srgbClr val="0000FF"/>
                </a:solidFill>
              </a:rPr>
              <a:t>21.</a:t>
            </a:r>
            <a:r>
              <a:rPr lang="x-none" sz="2000" smtClean="0">
                <a:solidFill>
                  <a:srgbClr val="0000FF"/>
                </a:solidFill>
              </a:rPr>
              <a:t> </a:t>
            </a:r>
            <a:r>
              <a:rPr lang="x-none" sz="2000" dirty="0">
                <a:solidFill>
                  <a:srgbClr val="0000FF"/>
                </a:solidFill>
              </a:rPr>
              <a:t>годину </a:t>
            </a:r>
            <a:r>
              <a:rPr lang="x-none" sz="2000">
                <a:solidFill>
                  <a:srgbClr val="0000FF"/>
                </a:solidFill>
              </a:rPr>
              <a:t>за </a:t>
            </a:r>
            <a:r>
              <a:rPr lang="sr-Cyrl-CS" sz="2000" b="1" dirty="0" smtClean="0">
                <a:solidFill>
                  <a:srgbClr val="0000FF"/>
                </a:solidFill>
              </a:rPr>
              <a:t>13.070.327,60 </a:t>
            </a:r>
            <a:r>
              <a:rPr lang="x-none" sz="2000" smtClean="0">
                <a:solidFill>
                  <a:srgbClr val="0000FF"/>
                </a:solidFill>
              </a:rPr>
              <a:t> </a:t>
            </a:r>
            <a:r>
              <a:rPr lang="x-none" sz="2000" smtClean="0">
                <a:solidFill>
                  <a:srgbClr val="0000FF"/>
                </a:solidFill>
              </a:rPr>
              <a:t>динара</a:t>
            </a:r>
            <a:r>
              <a:rPr lang="sr-Cyrl-CS" sz="2000" dirty="0" smtClean="0">
                <a:solidFill>
                  <a:srgbClr val="0000FF"/>
                </a:solidFill>
              </a:rPr>
              <a:t>.</a:t>
            </a:r>
            <a:endParaRPr lang="en-US" sz="2000" dirty="0">
              <a:solidFill>
                <a:srgbClr val="0000FF"/>
              </a:solidFill>
            </a:endParaRPr>
          </a:p>
          <a:p>
            <a:pPr marL="28575" indent="0" eaLnBrk="1" hangingPunct="1">
              <a:buFontTx/>
              <a:buNone/>
            </a:pPr>
            <a:endParaRPr lang="x-none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1468438"/>
          </a:xfrm>
        </p:spPr>
        <p:txBody>
          <a:bodyPr rtlCol="0">
            <a:normAutofit/>
          </a:bodyPr>
          <a:lstStyle/>
          <a:p>
            <a:pPr lvl="0">
              <a:defRPr/>
            </a:pPr>
            <a:r>
              <a:rPr lang="x-none" sz="1700" b="1" smtClean="0">
                <a:solidFill>
                  <a:srgbClr val="FF0000"/>
                </a:solidFill>
                <a:cs typeface="Arial" panose="020B0604020202020204" pitchFamily="34" charset="0"/>
              </a:rPr>
              <a:t>Коришћење роба и услуга</a:t>
            </a:r>
            <a:r>
              <a:rPr lang="x-none" sz="1700" smtClean="0">
                <a:solidFill>
                  <a:srgbClr val="FF0000"/>
                </a:solidFill>
              </a:rPr>
              <a:t> </a:t>
            </a:r>
            <a:r>
              <a:rPr lang="x-none" sz="1700" smtClean="0"/>
              <a:t>су </a:t>
            </a:r>
            <a:r>
              <a:rPr lang="sr-Cyrl-CS" sz="1700" dirty="0" smtClean="0"/>
              <a:t>смањени</a:t>
            </a:r>
            <a:r>
              <a:rPr lang="x-none" sz="1700" smtClean="0"/>
              <a:t> </a:t>
            </a:r>
            <a:r>
              <a:rPr lang="x-none" sz="1700" smtClean="0">
                <a:solidFill>
                  <a:srgbClr val="000000"/>
                </a:solidFill>
              </a:rPr>
              <a:t>за </a:t>
            </a:r>
            <a:r>
              <a:rPr lang="sr-Cyrl-CS" sz="1700" dirty="0" smtClean="0">
                <a:solidFill>
                  <a:srgbClr val="000000"/>
                </a:solidFill>
              </a:rPr>
              <a:t>7.731.258,50 </a:t>
            </a:r>
            <a:r>
              <a:rPr lang="x-none" sz="1700" smtClean="0">
                <a:cs typeface="Arial" panose="020B0604020202020204" pitchFamily="34" charset="0"/>
              </a:rPr>
              <a:t>динара</a:t>
            </a:r>
            <a:r>
              <a:rPr lang="x-none" sz="1700" b="1" smtClean="0">
                <a:solidFill>
                  <a:schemeClr val="hlink"/>
                </a:solidFill>
                <a:ea typeface="SimSun" panose="02010600030101010101" pitchFamily="2" charset="-122"/>
              </a:rPr>
              <a:t>;</a:t>
            </a:r>
            <a:endParaRPr lang="en-US" sz="1700" b="1" dirty="0" smtClean="0">
              <a:solidFill>
                <a:schemeClr val="hlink"/>
              </a:solidFill>
              <a:ea typeface="SimSun" panose="02010600030101010101" pitchFamily="2" charset="-122"/>
            </a:endParaRPr>
          </a:p>
          <a:p>
            <a:pPr>
              <a:defRPr/>
            </a:pPr>
            <a:r>
              <a:rPr lang="x-none" sz="1700" b="1" smtClean="0">
                <a:solidFill>
                  <a:srgbClr val="FF0000"/>
                </a:solidFill>
                <a:cs typeface="Arial" pitchFamily="34" charset="0"/>
              </a:rPr>
              <a:t>Расходи </a:t>
            </a:r>
            <a:r>
              <a:rPr lang="x-none" sz="1700" b="1" smtClean="0">
                <a:solidFill>
                  <a:srgbClr val="FF0000"/>
                </a:solidFill>
                <a:cs typeface="Arial" pitchFamily="34" charset="0"/>
              </a:rPr>
              <a:t>за социјалну заштиту</a:t>
            </a:r>
            <a:r>
              <a:rPr lang="x-none" sz="170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x-none" sz="1700" smtClean="0">
                <a:solidFill>
                  <a:srgbClr val="000000"/>
                </a:solidFill>
              </a:rPr>
              <a:t>су </a:t>
            </a:r>
            <a:r>
              <a:rPr lang="sr-Cyrl-CS" sz="1700" dirty="0" smtClean="0">
                <a:solidFill>
                  <a:srgbClr val="000000"/>
                </a:solidFill>
              </a:rPr>
              <a:t>смањени</a:t>
            </a:r>
            <a:r>
              <a:rPr lang="x-none" sz="1700" smtClean="0">
                <a:solidFill>
                  <a:srgbClr val="000000"/>
                </a:solidFill>
              </a:rPr>
              <a:t> за </a:t>
            </a:r>
            <a:r>
              <a:rPr lang="sr-Cyrl-CS" sz="1700" dirty="0" smtClean="0">
                <a:solidFill>
                  <a:srgbClr val="000000"/>
                </a:solidFill>
              </a:rPr>
              <a:t>6.269.143,23</a:t>
            </a:r>
            <a:r>
              <a:rPr lang="x-none" sz="1700" smtClean="0">
                <a:solidFill>
                  <a:srgbClr val="000000"/>
                </a:solidFill>
              </a:rPr>
              <a:t> </a:t>
            </a:r>
            <a:r>
              <a:rPr lang="x-none" sz="1700" smtClean="0">
                <a:solidFill>
                  <a:srgbClr val="000000"/>
                </a:solidFill>
              </a:rPr>
              <a:t>динара</a:t>
            </a:r>
            <a:endParaRPr lang="sr-Cyrl-CS" sz="17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sr-Cyrl-CS" sz="1700" b="1" dirty="0" smtClean="0">
                <a:solidFill>
                  <a:srgbClr val="FF0000"/>
                </a:solidFill>
              </a:rPr>
              <a:t>Отплата главнице </a:t>
            </a:r>
            <a:r>
              <a:rPr lang="sr-Cyrl-CS" sz="1700" dirty="0" smtClean="0"/>
              <a:t>је смањена за 11.450.000,00 динара</a:t>
            </a:r>
          </a:p>
          <a:p>
            <a:pPr>
              <a:defRPr/>
            </a:pPr>
            <a:r>
              <a:rPr lang="x-none" altLang="en-US" sz="1700" b="1" smtClean="0">
                <a:solidFill>
                  <a:srgbClr val="FF0000"/>
                </a:solidFill>
                <a:cs typeface="Arial" panose="020B0604020202020204" pitchFamily="34" charset="0"/>
              </a:rPr>
              <a:t>Остали расходи </a:t>
            </a:r>
            <a:r>
              <a:rPr lang="x-none" altLang="en-US" sz="1700" smtClean="0">
                <a:cs typeface="Arial" panose="020B0604020202020204" pitchFamily="34" charset="0"/>
              </a:rPr>
              <a:t>су </a:t>
            </a:r>
            <a:r>
              <a:rPr lang="sr-Cyrl-CS" altLang="en-US" sz="1700" dirty="0" smtClean="0">
                <a:cs typeface="Arial" panose="020B0604020202020204" pitchFamily="34" charset="0"/>
              </a:rPr>
              <a:t>смањени </a:t>
            </a:r>
            <a:r>
              <a:rPr lang="sr-Cyrl-CS" altLang="en-US" sz="1700" dirty="0" smtClean="0"/>
              <a:t>8.226.396,55 </a:t>
            </a:r>
            <a:r>
              <a:rPr lang="x-none" altLang="en-US" sz="1700" smtClean="0"/>
              <a:t>динара</a:t>
            </a:r>
            <a:endParaRPr lang="sr-Cyrl-CS" altLang="en-US" sz="1700" dirty="0" smtClean="0"/>
          </a:p>
          <a:p>
            <a:pPr>
              <a:defRPr/>
            </a:pPr>
            <a:endParaRPr lang="sr-Cyrl-CS" sz="1700" dirty="0" smtClean="0"/>
          </a:p>
          <a:p>
            <a:pPr>
              <a:defRPr/>
            </a:pPr>
            <a:endParaRPr lang="sr-Cyrl-CS" sz="17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sr-Cyrl-CS" altLang="en-US" sz="1700" dirty="0" smtClean="0"/>
          </a:p>
          <a:p>
            <a:pPr>
              <a:defRPr/>
            </a:pPr>
            <a:endParaRPr lang="x-none" altLang="en-US" sz="1700" smtClean="0"/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34" y="4286257"/>
            <a:ext cx="6858048" cy="2071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x-none" sz="1700" b="1" dirty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Расходи за запослене </a:t>
            </a:r>
            <a:r>
              <a:rPr lang="x-none" sz="1700" dirty="0">
                <a:latin typeface="+mn-lt"/>
                <a:cs typeface="Arial" panose="020B0604020202020204" pitchFamily="34" charset="0"/>
              </a:rPr>
              <a:t>су </a:t>
            </a:r>
            <a:r>
              <a:rPr lang="x-none" sz="1700" dirty="0">
                <a:latin typeface="+mn-lt"/>
              </a:rPr>
              <a:t>повећани су </a:t>
            </a:r>
            <a:r>
              <a:rPr lang="x-none" sz="1700">
                <a:latin typeface="+mn-lt"/>
              </a:rPr>
              <a:t>за </a:t>
            </a:r>
            <a:r>
              <a:rPr lang="sr-Cyrl-CS" sz="1700" dirty="0" smtClean="0">
                <a:latin typeface="+mn-lt"/>
              </a:rPr>
              <a:t>8.060.109,00</a:t>
            </a:r>
            <a:r>
              <a:rPr lang="x-none" sz="1700" smtClean="0">
                <a:latin typeface="+mn-lt"/>
              </a:rPr>
              <a:t> динара;</a:t>
            </a:r>
            <a:endParaRPr lang="en-US" sz="1700" b="1" dirty="0" smtClean="0">
              <a:solidFill>
                <a:schemeClr val="hlink"/>
              </a:solidFill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x-none" sz="1700" b="1" smtClean="0">
                <a:solidFill>
                  <a:schemeClr val="hlink"/>
                </a:solidFill>
                <a:latin typeface="+mn-lt"/>
                <a:cs typeface="Arial" panose="020B0604020202020204" pitchFamily="34" charset="0"/>
              </a:rPr>
              <a:t>Дотације и трансфери </a:t>
            </a:r>
            <a:r>
              <a:rPr lang="x-none" sz="1700" smtClean="0">
                <a:latin typeface="+mn-lt"/>
              </a:rPr>
              <a:t>су повећани за </a:t>
            </a:r>
            <a:r>
              <a:rPr lang="sr-Cyrl-CS" sz="1700" dirty="0" smtClean="0">
                <a:latin typeface="+mn-lt"/>
              </a:rPr>
              <a:t>8.415.215,00</a:t>
            </a:r>
            <a:r>
              <a:rPr lang="x-none" sz="1700" smtClean="0">
                <a:latin typeface="+mn-lt"/>
              </a:rPr>
              <a:t> </a:t>
            </a:r>
            <a:r>
              <a:rPr lang="x-none" sz="1700" smtClean="0">
                <a:latin typeface="+mn-lt"/>
              </a:rPr>
              <a:t>динара</a:t>
            </a:r>
            <a:r>
              <a:rPr lang="x-none" sz="1700" b="1" smtClean="0">
                <a:latin typeface="+mn-lt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x-none" sz="1700" b="1" smtClean="0">
                <a:solidFill>
                  <a:srgbClr val="0000FF"/>
                </a:solidFill>
                <a:cs typeface="Arial" panose="020B0604020202020204" pitchFamily="34" charset="0"/>
              </a:rPr>
              <a:t>Капитални </a:t>
            </a:r>
            <a:r>
              <a:rPr lang="x-none" sz="1700" b="1" smtClean="0">
                <a:solidFill>
                  <a:srgbClr val="0000FF"/>
                </a:solidFill>
                <a:cs typeface="Arial" panose="020B0604020202020204" pitchFamily="34" charset="0"/>
              </a:rPr>
              <a:t>издаци </a:t>
            </a:r>
            <a:r>
              <a:rPr lang="x-none" sz="1700" smtClean="0"/>
              <a:t>су</a:t>
            </a:r>
            <a:r>
              <a:rPr lang="x-none" sz="1700" b="1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sr-Cyrl-CS" sz="1700" dirty="0" smtClean="0"/>
              <a:t>повећани</a:t>
            </a:r>
            <a:r>
              <a:rPr lang="x-none" sz="1700" smtClean="0"/>
              <a:t> </a:t>
            </a:r>
            <a:r>
              <a:rPr lang="x-none" sz="1700" smtClean="0">
                <a:cs typeface="Arial" panose="020B0604020202020204" pitchFamily="34" charset="0"/>
              </a:rPr>
              <a:t>за </a:t>
            </a:r>
            <a:r>
              <a:rPr lang="sr-Cyrl-CS" sz="1700" dirty="0" smtClean="0">
                <a:cs typeface="Arial" panose="020B0604020202020204" pitchFamily="34" charset="0"/>
              </a:rPr>
              <a:t>26.080.878,23</a:t>
            </a:r>
            <a:r>
              <a:rPr lang="x-none" sz="1700" smtClean="0">
                <a:cs typeface="Arial" panose="020B0604020202020204" pitchFamily="34" charset="0"/>
              </a:rPr>
              <a:t> динара</a:t>
            </a:r>
            <a:endParaRPr lang="sr-Cyrl-CS" sz="1700" dirty="0" smtClean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x-none" sz="1700" b="1" smtClean="0">
                <a:solidFill>
                  <a:srgbClr val="0000FF"/>
                </a:solidFill>
                <a:cs typeface="Arial" panose="020B0604020202020204" pitchFamily="34" charset="0"/>
              </a:rPr>
              <a:t>Субвенције</a:t>
            </a:r>
            <a:r>
              <a:rPr lang="x-none" sz="1700" b="1" smtClean="0">
                <a:solidFill>
                  <a:srgbClr val="0000FF"/>
                </a:solidFill>
              </a:rPr>
              <a:t> </a:t>
            </a:r>
            <a:r>
              <a:rPr lang="x-none" sz="1700" smtClean="0"/>
              <a:t>су </a:t>
            </a:r>
            <a:r>
              <a:rPr lang="sr-Cyrl-CS" sz="1700" dirty="0" smtClean="0"/>
              <a:t>увећане </a:t>
            </a:r>
            <a:r>
              <a:rPr lang="x-none" sz="1700" smtClean="0"/>
              <a:t>за </a:t>
            </a:r>
            <a:r>
              <a:rPr lang="sr-Cyrl-CS" sz="1700" dirty="0" smtClean="0"/>
              <a:t>30</a:t>
            </a:r>
            <a:r>
              <a:rPr lang="sr-Cyrl-CS" sz="1700" dirty="0" smtClean="0">
                <a:cs typeface="Arial" panose="020B0604020202020204" pitchFamily="34" charset="0"/>
              </a:rPr>
              <a:t>0.000,00</a:t>
            </a:r>
            <a:r>
              <a:rPr lang="x-none" sz="1700" b="1" smtClean="0">
                <a:solidFill>
                  <a:schemeClr val="hlink"/>
                </a:solidFill>
              </a:rPr>
              <a:t> </a:t>
            </a:r>
            <a:r>
              <a:rPr lang="x-none" sz="1700" smtClean="0"/>
              <a:t>динара</a:t>
            </a:r>
            <a:r>
              <a:rPr lang="x-none" sz="1700" smtClean="0"/>
              <a:t>;</a:t>
            </a:r>
            <a:endParaRPr lang="sr-Cyrl-CS" sz="17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r-Cyrl-CS" sz="1700" b="1" dirty="0" smtClean="0">
                <a:solidFill>
                  <a:srgbClr val="0000FF"/>
                </a:solidFill>
              </a:rPr>
              <a:t>Отплата камата </a:t>
            </a:r>
            <a:r>
              <a:rPr lang="sr-Cyrl-CS" sz="1700" dirty="0" smtClean="0"/>
              <a:t>је </a:t>
            </a:r>
            <a:r>
              <a:rPr lang="sr-Cyrl-CS" sz="1700" dirty="0" smtClean="0"/>
              <a:t>увећана </a:t>
            </a:r>
            <a:r>
              <a:rPr lang="sr-Cyrl-CS" sz="1700" dirty="0" smtClean="0"/>
              <a:t>за </a:t>
            </a:r>
            <a:r>
              <a:rPr lang="sr-Cyrl-CS" sz="1700" dirty="0" smtClean="0"/>
              <a:t>1.350.000,00 динара</a:t>
            </a:r>
            <a:endParaRPr lang="sr-Cyrl-CS" sz="1700" dirty="0" smtClean="0"/>
          </a:p>
          <a:p>
            <a:pPr>
              <a:buFont typeface="Arial" panose="020B0604020202020204" pitchFamily="34" charset="0"/>
              <a:buChar char="•"/>
            </a:pPr>
            <a:endParaRPr lang="sr-Cyrl-CS" sz="1700" dirty="0" smtClean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700" dirty="0" smtClean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sr-Cyrl-CS" sz="1700" dirty="0" smtClean="0"/>
          </a:p>
          <a:p>
            <a:pPr>
              <a:buFont typeface="Arial" panose="020B0604020202020204" pitchFamily="34" charset="0"/>
              <a:buChar char="•"/>
            </a:pPr>
            <a:endParaRPr lang="sr-Cyrl-CS" altLang="en-US" sz="1700" dirty="0" smtClean="0"/>
          </a:p>
          <a:p>
            <a:pPr>
              <a:buFont typeface="Arial" panose="020B0604020202020204" pitchFamily="34" charset="0"/>
              <a:buChar char="•"/>
            </a:pPr>
            <a:endParaRPr lang="sr-Cyrl-CS" altLang="en-US" sz="1700" dirty="0" smtClean="0"/>
          </a:p>
          <a:p>
            <a:pPr>
              <a:buFont typeface="Arial" panose="020B0604020202020204" pitchFamily="34" charset="0"/>
              <a:buChar char="•"/>
            </a:pPr>
            <a:endParaRPr lang="x-none" altLang="en-US" sz="1700" smtClean="0">
              <a:latin typeface="+mn-lt"/>
              <a:cs typeface="Arial" panose="020B0604020202020204" pitchFamily="34" charset="0"/>
            </a:endParaRPr>
          </a:p>
          <a:p>
            <a:endParaRPr lang="en-US" sz="17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x-non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2820988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x-none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625975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x-none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x-none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1730198"/>
              </p:ext>
            </p:extLst>
          </p:nvPr>
        </p:nvGraphicFramePr>
        <p:xfrm>
          <a:off x="91846" y="767322"/>
          <a:ext cx="8960308" cy="554008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Средства из Одлуке о буџету </a:t>
                      </a:r>
                      <a:r>
                        <a:rPr lang="x-none" sz="1200"/>
                        <a:t>за </a:t>
                      </a:r>
                      <a:r>
                        <a:rPr lang="x-none" sz="1200" smtClean="0"/>
                        <a:t>20</a:t>
                      </a:r>
                      <a:r>
                        <a:rPr lang="sr-Cyrl-CS" sz="1200" dirty="0" smtClean="0"/>
                        <a:t>21</a:t>
                      </a:r>
                      <a:r>
                        <a:rPr lang="x-none" sz="1200" smtClean="0"/>
                        <a:t>. </a:t>
                      </a:r>
                      <a:r>
                        <a:rPr lang="x-none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x-none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2.200.000,00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0,46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49.752.000,00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10,45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1.600.000,00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0,34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250.000,00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0,05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6</a:t>
                      </a:r>
                      <a:r>
                        <a:rPr lang="sr-Cyrl-CS" sz="1000" dirty="0" smtClean="0"/>
                        <a:t>.</a:t>
                      </a:r>
                      <a:r>
                        <a:rPr lang="sr-Latn-CS" sz="1000" dirty="0" smtClean="0"/>
                        <a:t>5</a:t>
                      </a:r>
                      <a:r>
                        <a:rPr lang="sr-Cyrl-CS" sz="1000" dirty="0" smtClean="0"/>
                        <a:t>50.000,00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1,38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17</a:t>
                      </a:r>
                      <a:r>
                        <a:rPr lang="sr-Cyrl-CS" sz="1000" dirty="0" smtClean="0"/>
                        <a:t>.7</a:t>
                      </a:r>
                      <a:r>
                        <a:rPr lang="sr-Latn-CS" sz="1000" dirty="0" smtClean="0"/>
                        <a:t>5</a:t>
                      </a:r>
                      <a:r>
                        <a:rPr lang="sr-Cyrl-CS" sz="1000" dirty="0" smtClean="0"/>
                        <a:t>0</a:t>
                      </a:r>
                      <a:r>
                        <a:rPr lang="sr-Latn-CS" sz="1000" dirty="0" smtClean="0"/>
                        <a:t>.</a:t>
                      </a:r>
                      <a:r>
                        <a:rPr lang="sr-Cyrl-CS" sz="1000" dirty="0" smtClean="0"/>
                        <a:t>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3,73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272806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85.712.232,00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18,01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59.541.990</a:t>
                      </a:r>
                      <a:r>
                        <a:rPr lang="sr-Cyrl-CS" sz="1000" dirty="0" smtClean="0"/>
                        <a:t>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12,51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41.</a:t>
                      </a:r>
                      <a:r>
                        <a:rPr lang="sr-Latn-CS" sz="1000" dirty="0" smtClean="0"/>
                        <a:t>00</a:t>
                      </a:r>
                      <a:r>
                        <a:rPr lang="sr-Cyrl-CS" sz="1000" dirty="0" smtClean="0"/>
                        <a:t>0.000,0</a:t>
                      </a:r>
                      <a:r>
                        <a:rPr lang="sr-Latn-C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8,61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17</a:t>
                      </a:r>
                      <a:r>
                        <a:rPr lang="sr-Cyrl-CS" sz="1000" dirty="0" smtClean="0"/>
                        <a:t>.</a:t>
                      </a:r>
                      <a:r>
                        <a:rPr lang="sr-Latn-CS" sz="1000" dirty="0" smtClean="0"/>
                        <a:t>34</a:t>
                      </a:r>
                      <a:r>
                        <a:rPr lang="sr-Cyrl-CS" sz="1000" dirty="0" smtClean="0"/>
                        <a:t>5.000,00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3,</a:t>
                      </a:r>
                      <a:r>
                        <a:rPr lang="sr-Latn-CS" sz="1000" dirty="0" smtClean="0"/>
                        <a:t>64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22.291</a:t>
                      </a:r>
                      <a:r>
                        <a:rPr lang="sr-Cyrl-CS" sz="1000" dirty="0" smtClean="0"/>
                        <a:t>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4,</a:t>
                      </a:r>
                      <a:r>
                        <a:rPr lang="sr-Latn-CS" sz="1000" dirty="0" smtClean="0"/>
                        <a:t>68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1</a:t>
                      </a:r>
                      <a:r>
                        <a:rPr lang="sr-Latn-CS" sz="1000" dirty="0" smtClean="0"/>
                        <a:t>3</a:t>
                      </a:r>
                      <a:r>
                        <a:rPr lang="sr-Cyrl-CS" sz="1000" dirty="0" smtClean="0"/>
                        <a:t>.7</a:t>
                      </a:r>
                      <a:r>
                        <a:rPr lang="sr-Latn-CS" sz="1000" dirty="0" smtClean="0"/>
                        <a:t>8</a:t>
                      </a:r>
                      <a:r>
                        <a:rPr lang="sr-Cyrl-CS" sz="1000" dirty="0" smtClean="0"/>
                        <a:t>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2,</a:t>
                      </a:r>
                      <a:r>
                        <a:rPr lang="sr-Latn-CS" sz="1000" dirty="0" smtClean="0"/>
                        <a:t>90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sz="1000" dirty="0" smtClean="0"/>
                        <a:t>2</a:t>
                      </a:r>
                      <a:r>
                        <a:rPr lang="sr-Latn-CS" sz="1000" dirty="0" smtClean="0"/>
                        <a:t>9</a:t>
                      </a:r>
                      <a:r>
                        <a:rPr lang="sr-Cyrl-CS" sz="1000" dirty="0" smtClean="0"/>
                        <a:t>.</a:t>
                      </a:r>
                      <a:r>
                        <a:rPr lang="sr-Latn-CS" sz="1000" dirty="0" smtClean="0"/>
                        <a:t>832</a:t>
                      </a:r>
                      <a:r>
                        <a:rPr lang="sr-Cyrl-CS" sz="1000" dirty="0" smtClean="0"/>
                        <a:t>.</a:t>
                      </a:r>
                      <a:r>
                        <a:rPr lang="sr-Latn-CS" sz="1000" dirty="0" smtClean="0"/>
                        <a:t>5</a:t>
                      </a:r>
                      <a:r>
                        <a:rPr lang="sr-Cyrl-CS" sz="1000" dirty="0" smtClean="0"/>
                        <a:t>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6,27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19.250</a:t>
                      </a:r>
                      <a:r>
                        <a:rPr lang="sr-Cyrl-CS" sz="1000" dirty="0" smtClean="0"/>
                        <a:t>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4,04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314621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82.587.355,00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17,35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21.528.223,00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4,52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x-none" sz="1200" dirty="0"/>
                        <a:t>Програм 17. </a:t>
                      </a:r>
                      <a:r>
                        <a:rPr lang="x-none" sz="1200"/>
                        <a:t>Енергетска </a:t>
                      </a:r>
                      <a:r>
                        <a:rPr lang="x-none" sz="1200" smtClean="0"/>
                        <a:t>ефикасност </a:t>
                      </a:r>
                      <a:r>
                        <a:rPr lang="x-none" sz="1200" dirty="0"/>
                        <a:t>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5.000.000,00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sz="1000" dirty="0" smtClean="0"/>
                        <a:t>1.05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978124"/>
                  </a:ext>
                </a:extLst>
              </a:tr>
              <a:tr h="152353">
                <a:tc>
                  <a:txBody>
                    <a:bodyPr/>
                    <a:lstStyle/>
                    <a:p>
                      <a:r>
                        <a:rPr lang="x-none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CS" dirty="0" smtClean="0"/>
                        <a:t>475.970.300,00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C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Documents and Settings\mpopovic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28604"/>
            <a:ext cx="3314700" cy="1785950"/>
          </a:xfrm>
          <a:prstGeom prst="rect">
            <a:avLst/>
          </a:prstGeom>
          <a:noFill/>
        </p:spPr>
      </p:pic>
      <p:pic>
        <p:nvPicPr>
          <p:cNvPr id="1027" name="Picture 3" descr="C:\Documents and Settings\mpopovic\Desktop\Srednja-škola-Nikola-Tesla-Batočin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357166"/>
            <a:ext cx="3786214" cy="20002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8" name="Picture 4" descr="C:\Documents and Settings\mpopovic\Desktop\44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3286124"/>
            <a:ext cx="4000528" cy="2997000"/>
          </a:xfrm>
          <a:prstGeom prst="rect">
            <a:avLst/>
          </a:prstGeom>
          <a:noFill/>
        </p:spPr>
      </p:pic>
      <p:pic>
        <p:nvPicPr>
          <p:cNvPr id="1029" name="Picture 5" descr="C:\Documents and Settings\mpopovic\Desktop\Opstin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21137149">
            <a:off x="4626241" y="4460556"/>
            <a:ext cx="3973265" cy="2140460"/>
          </a:xfrm>
          <a:prstGeom prst="rect">
            <a:avLst/>
          </a:prstGeom>
          <a:noFill/>
        </p:spPr>
      </p:pic>
      <p:pic>
        <p:nvPicPr>
          <p:cNvPr id="1030" name="Picture 6" descr="C:\Documents and Settings\mpopovic\Desktop\skola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72066" y="2714620"/>
            <a:ext cx="2943212" cy="1714513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x-none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E67EA4FA-4D59-480A-942F-8112EB0273F8}"/>
              </a:ext>
            </a:extLst>
          </p:cNvPr>
          <p:cNvGraphicFramePr>
            <a:graphicFrameLocks/>
          </p:cNvGraphicFramePr>
          <p:nvPr/>
        </p:nvGraphicFramePr>
        <p:xfrm>
          <a:off x="1000100" y="1285860"/>
          <a:ext cx="7305675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E67EA4FA-4D59-480A-942F-8112EB0273F8}"/>
              </a:ext>
            </a:extLst>
          </p:cNvPr>
          <p:cNvGraphicFramePr>
            <a:graphicFrameLocks/>
          </p:cNvGraphicFramePr>
          <p:nvPr/>
        </p:nvGraphicFramePr>
        <p:xfrm>
          <a:off x="928662" y="1214422"/>
          <a:ext cx="7353327" cy="4972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97567911"/>
              </p:ext>
            </p:extLst>
          </p:nvPr>
        </p:nvGraphicFramePr>
        <p:xfrm>
          <a:off x="642910" y="2000240"/>
          <a:ext cx="7488833" cy="2385198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x-none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Средства из Одлуке о буџету </a:t>
                      </a:r>
                      <a:r>
                        <a:rPr lang="x-none" sz="1200"/>
                        <a:t>за </a:t>
                      </a:r>
                      <a:r>
                        <a:rPr lang="x-none" sz="1200" smtClean="0"/>
                        <a:t>20</a:t>
                      </a:r>
                      <a:r>
                        <a:rPr lang="sr-Cyrl-CS" sz="1200" dirty="0" smtClean="0"/>
                        <a:t>2</a:t>
                      </a:r>
                      <a:r>
                        <a:rPr lang="sr-Latn-CS" sz="1200" dirty="0" smtClean="0"/>
                        <a:t>2</a:t>
                      </a:r>
                      <a:r>
                        <a:rPr lang="x-none" sz="1200" smtClean="0"/>
                        <a:t>. </a:t>
                      </a:r>
                      <a:r>
                        <a:rPr lang="x-none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x-none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9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120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000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1,92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500" dirty="0">
                          <a:effectLst/>
                          <a:latin typeface="+mn-lt"/>
                          <a:ea typeface="Times New Roman"/>
                        </a:rPr>
                        <a:t>Председник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7.6</a:t>
                      </a: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42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9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00,00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1,61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500" dirty="0">
                          <a:effectLst/>
                        </a:rPr>
                        <a:t>Општинско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веће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4.765.323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1,00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367.585.587,00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77,23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err="1" smtClean="0">
                          <a:effectLst/>
                        </a:rPr>
                        <a:t>Месне</a:t>
                      </a:r>
                      <a:r>
                        <a:rPr lang="en-US" sz="1500" dirty="0" smtClean="0">
                          <a:effectLst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6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82.000,00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0,56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500" dirty="0" smtClean="0">
                          <a:effectLst/>
                          <a:latin typeface="+mj-lt"/>
                          <a:ea typeface="Times New Roman"/>
                        </a:rPr>
                        <a:t>Културни центар “Доситеј Обрадовић”</a:t>
                      </a:r>
                      <a:endParaRPr lang="en-US" sz="15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16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.2</a:t>
                      </a: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99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00,00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3,42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500" dirty="0" smtClean="0">
                          <a:effectLst/>
                        </a:rPr>
                        <a:t>Народна библиотека “Вук Караџић”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8.</a:t>
                      </a: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333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00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1,55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effectLst/>
                        </a:rPr>
                        <a:t>П</a:t>
                      </a:r>
                      <a:r>
                        <a:rPr lang="x-none" sz="1500" smtClean="0">
                          <a:effectLst/>
                        </a:rPr>
                        <a:t>редшколска установа </a:t>
                      </a:r>
                      <a:r>
                        <a:rPr lang="sr-Cyrl-CS" sz="1500" dirty="0" smtClean="0">
                          <a:effectLst/>
                        </a:rPr>
                        <a:t>“Полетарац”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59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541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sr-Latn-CS" sz="1200" dirty="0" smtClean="0">
                          <a:effectLst/>
                          <a:latin typeface="+mn-lt"/>
                          <a:ea typeface="Times New Roman"/>
                        </a:rPr>
                        <a:t>99</a:t>
                      </a:r>
                      <a:r>
                        <a:rPr lang="sr-Cyrl-CS" sz="1200" dirty="0" smtClean="0">
                          <a:effectLst/>
                          <a:latin typeface="+mn-lt"/>
                          <a:ea typeface="Times New Roman"/>
                        </a:rPr>
                        <a:t>0,00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200" dirty="0" smtClean="0">
                          <a:effectLst/>
                          <a:latin typeface="Times New Roman"/>
                          <a:ea typeface="Times New Roman"/>
                        </a:rPr>
                        <a:t>12,51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97453060"/>
              </p:ext>
            </p:extLst>
          </p:nvPr>
        </p:nvGraphicFramePr>
        <p:xfrm>
          <a:off x="899592" y="1340769"/>
          <a:ext cx="7560841" cy="3815935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803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x-none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x-none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Latn-CS" sz="1500" dirty="0" smtClean="0">
                          <a:effectLst/>
                        </a:rPr>
                        <a:t>22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CS" sz="1500" dirty="0" smtClean="0">
                          <a:effectLst/>
                        </a:rPr>
                        <a:t>2</a:t>
                      </a:r>
                      <a:r>
                        <a:rPr lang="sr-Latn-CS" sz="1500" dirty="0" smtClean="0">
                          <a:effectLst/>
                        </a:rPr>
                        <a:t>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Latn-CS" sz="1500" dirty="0" smtClean="0">
                          <a:effectLst/>
                        </a:rPr>
                        <a:t>4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зелене пијаце у Баточини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20.000.000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43.000.000,00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улице Краља Петра </a:t>
                      </a:r>
                      <a:r>
                        <a:rPr lang="sr-Latn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I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53.000.000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Рехабилитација пута Баточина-Лапово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140.000.000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7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b="1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Рехабилитација пута Бадњевац-Ресник</a:t>
                      </a: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52.000.000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зграда основне школе у издвојеном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одељењу у Брзану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120.000.000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спортско рекреационог комплекса</a:t>
                      </a:r>
                      <a:endParaRPr lang="en-US" sz="1100" dirty="0" smtClean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7.200.000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7.200.000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7.200.000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Уређење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индустријске зоне “Жировничко поље”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20.000.000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17.000.0000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секундарне мреже водовода у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насељу Брзан</a:t>
                      </a:r>
                      <a:endParaRPr lang="en-US" sz="1100" dirty="0" smtClean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146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.000</a:t>
                      </a: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0.000</a:t>
                      </a: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Рехабилтација општинских путева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40.000.000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76.700.000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11.900.000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x-none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="" xmlns:p14="http://schemas.microsoft.com/office/powerpoint/2010/main" val="21742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F7CB4A-67E9-4969-9378-2F9471CD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686"/>
          </a:xfrm>
        </p:spPr>
        <p:txBody>
          <a:bodyPr>
            <a:normAutofit/>
          </a:bodyPr>
          <a:lstStyle/>
          <a:p>
            <a:r>
              <a:rPr lang="x-none" sz="2800" dirty="0"/>
              <a:t>Најважнији пројекти од интереса за локалну заједницу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="" xmlns:a16="http://schemas.microsoft.com/office/drawing/2014/main" id="{331EDB91-2BB9-44DA-8764-415DB494F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48133880"/>
              </p:ext>
            </p:extLst>
          </p:nvPr>
        </p:nvGraphicFramePr>
        <p:xfrm>
          <a:off x="457200" y="1340768"/>
          <a:ext cx="7751203" cy="4696561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2945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69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98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88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801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x-none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x-none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08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CS" sz="1500" dirty="0" smtClean="0">
                          <a:effectLst/>
                        </a:rPr>
                        <a:t>2</a:t>
                      </a:r>
                      <a:r>
                        <a:rPr lang="sr-Latn-CS" sz="1500" dirty="0" smtClean="0">
                          <a:effectLst/>
                        </a:rPr>
                        <a:t>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CS" sz="1500" dirty="0" smtClean="0">
                          <a:effectLst/>
                        </a:rPr>
                        <a:t>2</a:t>
                      </a:r>
                      <a:r>
                        <a:rPr lang="sr-Latn-CS" sz="1500" dirty="0" smtClean="0">
                          <a:effectLst/>
                        </a:rPr>
                        <a:t>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Latn-CS" sz="1500" dirty="0" smtClean="0">
                          <a:effectLst/>
                        </a:rPr>
                        <a:t>4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зелене пијаце у Баточини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20.000.000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43.000.000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зграда основне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школе у издвојен</a:t>
                      </a:r>
                      <a:r>
                        <a:rPr lang="sr-Latn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o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м одељењу Брзану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120.000.000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Уређење индустријске зоне “Жировничко поље”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20.000.000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17.000.000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22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b="1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Уређење корита реке Лепенице</a:t>
                      </a: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40.000.000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секундарне мреже водовода у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насељу Брзан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85.000.000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161.000.000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Реконструкције улице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Краља Петра </a:t>
                      </a:r>
                      <a:r>
                        <a:rPr lang="sr-Latn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I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53.000.000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зграда</a:t>
                      </a:r>
                      <a:r>
                        <a:rPr lang="sr-Latn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</a:t>
                      </a: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основне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школе у Баточини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191.200.000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зграде средње школе у Баточини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98.000.000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спортско рекреационог комплекс</a:t>
                      </a:r>
                      <a:r>
                        <a:rPr lang="sr-Latn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a</a:t>
                      </a:r>
                      <a:r>
                        <a:rPr lang="sr-Latn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7.2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7.2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7.2</a:t>
                      </a:r>
                      <a:r>
                        <a:rPr lang="sr-Latn-CS" sz="1100" dirty="0" smtClean="0">
                          <a:effectLst/>
                          <a:latin typeface="Times New Roman"/>
                          <a:ea typeface="Times New Roman"/>
                        </a:rPr>
                        <a:t>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Рехабилитација  пута Баточина-Лапово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140.000.000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Израда</a:t>
                      </a:r>
                      <a:r>
                        <a:rPr lang="sr-Cyrl-C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просторног плана општине Баточина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6.000.000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постројења за пречишћавање отпадних вода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110.000.000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20794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x-none" dirty="0"/>
          </a:p>
          <a:p>
            <a:pPr marL="0" indent="0" algn="just">
              <a:buNone/>
            </a:pPr>
            <a:r>
              <a:rPr lang="x-none" dirty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x-none" dirty="0"/>
          </a:p>
          <a:p>
            <a:pPr marL="0" indent="0" algn="just">
              <a:buNone/>
            </a:pPr>
            <a:r>
              <a:rPr lang="sr-Cyrl-CS" dirty="0" smtClean="0"/>
              <a:t>	</a:t>
            </a:r>
            <a:r>
              <a:rPr lang="x-none" smtClean="0"/>
              <a:t>Уколико </a:t>
            </a:r>
            <a:r>
              <a:rPr lang="x-none" dirty="0"/>
              <a:t>сте заинтересовани да сагледате у целини Одлуку о буџету </a:t>
            </a:r>
            <a:r>
              <a:rPr lang="x-none"/>
              <a:t>општине </a:t>
            </a:r>
            <a:r>
              <a:rPr lang="sr-Cyrl-CS" dirty="0" smtClean="0"/>
              <a:t>Баточина</a:t>
            </a:r>
            <a:r>
              <a:rPr lang="x-none" smtClean="0">
                <a:solidFill>
                  <a:srgbClr val="FF0000"/>
                </a:solidFill>
              </a:rPr>
              <a:t>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Cyrl-CS" dirty="0" smtClean="0"/>
              <a:t>2</a:t>
            </a:r>
            <a:r>
              <a:rPr lang="sr-Latn-CS" dirty="0" smtClean="0"/>
              <a:t>2</a:t>
            </a:r>
            <a:r>
              <a:rPr lang="x-none" smtClean="0"/>
              <a:t>. </a:t>
            </a:r>
            <a:r>
              <a:rPr lang="x-none" dirty="0"/>
              <a:t>годину, исту можете преузети на следећем </a:t>
            </a:r>
            <a:r>
              <a:rPr lang="x-none"/>
              <a:t>линку </a:t>
            </a:r>
            <a:r>
              <a:rPr lang="sr-Cyrl-CS" dirty="0" smtClean="0"/>
              <a:t>званичне </a:t>
            </a:r>
            <a:r>
              <a:rPr lang="x-none" smtClean="0"/>
              <a:t>интернет </a:t>
            </a:r>
            <a:r>
              <a:rPr lang="x-none"/>
              <a:t>странице </a:t>
            </a:r>
            <a:r>
              <a:rPr lang="sr-Cyrl-CS" dirty="0" smtClean="0"/>
              <a:t>општине Баточина</a:t>
            </a:r>
            <a:r>
              <a:rPr lang="x-none" smtClean="0"/>
              <a:t>: </a:t>
            </a:r>
            <a:r>
              <a:rPr lang="en-US" dirty="0" err="1" smtClean="0">
                <a:hlinkClick r:id="rId2"/>
              </a:rPr>
              <a:t>http://www.sobatocina.org.rs/budzet.html</a:t>
            </a:r>
            <a:r>
              <a:rPr lang="x-none" smtClean="0">
                <a:solidFill>
                  <a:srgbClr val="FF0000"/>
                </a:solidFill>
              </a:rPr>
              <a:t>  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x-none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Како настаје буџет општине</a:t>
            </a:r>
            <a:r>
              <a:rPr lang="en-US" dirty="0"/>
              <a:t>?</a:t>
            </a:r>
            <a:endParaRPr lang="x-none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x-none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x-none" dirty="0"/>
              <a:t>Ко учествује у буџетском процесу</a:t>
            </a:r>
            <a:r>
              <a:rPr lang="en-US" dirty="0"/>
              <a:t>?</a:t>
            </a:r>
            <a:endParaRPr lang="x-none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x-none" dirty="0"/>
              <a:t>На основу чега се доноси буџет</a:t>
            </a:r>
            <a:r>
              <a:rPr lang="en-US" dirty="0"/>
              <a:t>?</a:t>
            </a:r>
            <a:endParaRPr lang="x-none" dirty="0"/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Структура планираних прихода и примања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Latn-CS" dirty="0" smtClean="0"/>
              <a:t>22</a:t>
            </a:r>
            <a:r>
              <a:rPr lang="x-none" smtClean="0"/>
              <a:t>. </a:t>
            </a:r>
            <a:r>
              <a:rPr lang="x-none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Шта се променило у односу </a:t>
            </a:r>
            <a:r>
              <a:rPr lang="x-none"/>
              <a:t>на </a:t>
            </a:r>
            <a:r>
              <a:rPr lang="x-none" smtClean="0"/>
              <a:t>20</a:t>
            </a:r>
            <a:r>
              <a:rPr lang="sr-Cyrl-CS" dirty="0" smtClean="0"/>
              <a:t>2</a:t>
            </a:r>
            <a:r>
              <a:rPr lang="sr-Latn-CS" dirty="0" smtClean="0"/>
              <a:t>1</a:t>
            </a:r>
            <a:r>
              <a:rPr lang="x-none" smtClean="0"/>
              <a:t>. </a:t>
            </a:r>
            <a:r>
              <a:rPr lang="x-none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x-none" dirty="0"/>
              <a:t>На шта се троше јавна средства</a:t>
            </a:r>
            <a:r>
              <a:rPr lang="en-US" dirty="0"/>
              <a:t>?</a:t>
            </a:r>
            <a:endParaRPr lang="x-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x-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Структура планираних расхода и издатака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Latn-CS" dirty="0" smtClean="0"/>
              <a:t>22</a:t>
            </a:r>
            <a:r>
              <a:rPr lang="x-none" smtClean="0"/>
              <a:t>. </a:t>
            </a:r>
            <a:r>
              <a:rPr lang="x-none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Шта се променило у односу </a:t>
            </a:r>
            <a:r>
              <a:rPr lang="x-none"/>
              <a:t>на </a:t>
            </a:r>
            <a:r>
              <a:rPr lang="x-none" smtClean="0"/>
              <a:t>20</a:t>
            </a:r>
            <a:r>
              <a:rPr lang="sr-Cyrl-CS" dirty="0" smtClean="0"/>
              <a:t>2</a:t>
            </a:r>
            <a:r>
              <a:rPr lang="sr-Latn-CS" dirty="0" smtClean="0"/>
              <a:t>1</a:t>
            </a:r>
            <a:r>
              <a:rPr lang="x-none" smtClean="0"/>
              <a:t>. </a:t>
            </a:r>
            <a:r>
              <a:rPr lang="x-none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Најважнији капитални пројекти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x-none" dirty="0"/>
              <a:t>Најважнији пројекти од интереса за локалну заједницу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dirty="0"/>
              <a:t>	</a:t>
            </a:r>
            <a:r>
              <a:rPr lang="x-none" b="1" dirty="0"/>
              <a:t>Драги суграђани и </a:t>
            </a:r>
            <a:r>
              <a:rPr lang="x-none" b="1" dirty="0" err="1"/>
              <a:t>суграђанке</a:t>
            </a:r>
            <a:r>
              <a:rPr lang="x-none" b="1" dirty="0"/>
              <a:t>,</a:t>
            </a:r>
          </a:p>
          <a:p>
            <a:endParaRPr lang="en-US" dirty="0"/>
          </a:p>
          <a:p>
            <a:pPr algn="just"/>
            <a:r>
              <a:rPr lang="x-none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x-none" dirty="0"/>
              <a:t>	Грађански буџет представља сажет и јасан приказ Одлуке о буџету </a:t>
            </a:r>
            <a:r>
              <a:rPr lang="x-none"/>
              <a:t>општине</a:t>
            </a:r>
            <a:r>
              <a:rPr lang="x-none">
                <a:solidFill>
                  <a:srgbClr val="FF0000"/>
                </a:solidFill>
              </a:rPr>
              <a:t> </a:t>
            </a:r>
            <a:r>
              <a:rPr lang="sr-Cyrl-CS" dirty="0" smtClean="0"/>
              <a:t>Баточина</a:t>
            </a:r>
            <a:r>
              <a:rPr lang="x-none" smtClean="0">
                <a:solidFill>
                  <a:srgbClr val="FF0000"/>
                </a:solidFill>
              </a:rPr>
              <a:t> </a:t>
            </a:r>
            <a:r>
              <a:rPr lang="x-none"/>
              <a:t>за </a:t>
            </a:r>
            <a:r>
              <a:rPr lang="x-none" smtClean="0"/>
              <a:t>20</a:t>
            </a:r>
            <a:r>
              <a:rPr lang="sr-Latn-CS" dirty="0" smtClean="0"/>
              <a:t>22</a:t>
            </a:r>
            <a:r>
              <a:rPr lang="x-none" smtClean="0"/>
              <a:t>. </a:t>
            </a:r>
            <a:r>
              <a:rPr lang="x-none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x-none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x-none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у </a:t>
            </a:r>
            <a:r>
              <a:rPr lang="ru-RU" dirty="0"/>
              <a:t>заједничком постављању циљева, дефинисању приоритета и планирању развоја наше општине.</a:t>
            </a:r>
            <a:endParaRPr lang="x-none" dirty="0"/>
          </a:p>
          <a:p>
            <a:pPr algn="r"/>
            <a:endParaRPr lang="x-none" dirty="0"/>
          </a:p>
          <a:p>
            <a:pPr algn="r"/>
            <a:r>
              <a:rPr lang="sr-Cyrl-CS" dirty="0" smtClean="0"/>
              <a:t>Здравко Младеновић</a:t>
            </a:r>
            <a:endParaRPr lang="x-none" dirty="0"/>
          </a:p>
          <a:p>
            <a:pPr algn="r"/>
            <a:r>
              <a:rPr lang="x-none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05105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x-none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5"/>
            <a:ext cx="4038600" cy="2408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Народна библиотека «Вук Караџић»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cs typeface="Calibri" panose="020F0502020204030204" pitchFamily="34" charset="0"/>
              </a:rPr>
              <a:t>Културни </a:t>
            </a:r>
            <a:r>
              <a:rPr lang="ru-RU" altLang="en-US" sz="1700" dirty="0" smtClean="0">
                <a:cs typeface="Calibri" panose="020F0502020204030204" pitchFamily="34" charset="0"/>
              </a:rPr>
              <a:t>центар «Доситеј Обрадовић»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cs typeface="Calibri" panose="020F0502020204030204" pitchFamily="34" charset="0"/>
              </a:rPr>
              <a:t>Предшколска </a:t>
            </a:r>
            <a:r>
              <a:rPr lang="ru-RU" altLang="en-US" sz="1700" dirty="0" smtClean="0">
                <a:cs typeface="Calibri" panose="020F0502020204030204" pitchFamily="34" charset="0"/>
              </a:rPr>
              <a:t>установа «Полетарац»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cs typeface="Calibri" panose="020F0502020204030204" pitchFamily="34" charset="0"/>
              </a:rPr>
              <a:t>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Дом здравља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Центар </a:t>
            </a:r>
            <a:r>
              <a:rPr lang="ru-RU" altLang="en-US" sz="1700" dirty="0">
                <a:cs typeface="Calibri" panose="020F0502020204030204" pitchFamily="34" charset="0"/>
              </a:rPr>
              <a:t>за социјални </a:t>
            </a:r>
            <a:r>
              <a:rPr lang="ru-RU" altLang="en-US" sz="1700" dirty="0" smtClean="0">
                <a:cs typeface="Calibri" panose="020F0502020204030204" pitchFamily="34" charset="0"/>
              </a:rPr>
              <a:t>рад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x-none" sz="3000" b="1" dirty="0"/>
              <a:t>Како настаје буџет 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z="1700" b="1" dirty="0"/>
              <a:t>БУЏЕТ </a:t>
            </a:r>
            <a:r>
              <a:rPr lang="x-none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Приликом дефинисања овог, за </a:t>
            </a:r>
            <a:r>
              <a:rPr lang="x-none" sz="1700"/>
              <a:t>општину </a:t>
            </a:r>
            <a:r>
              <a:rPr lang="sr-Cyrl-CS" sz="1700" dirty="0" smtClean="0"/>
              <a:t>Баточина</a:t>
            </a:r>
            <a:r>
              <a:rPr lang="x-none" sz="1700" smtClean="0"/>
              <a:t> </a:t>
            </a:r>
            <a:r>
              <a:rPr lang="x-none" sz="17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x-none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="" xmlns:p14="http://schemas.microsoft.com/office/powerpoint/2010/main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/>
              <a:t>Грађани и њихова удружења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2061442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smtClean="0"/>
              <a:t>Јавн</a:t>
            </a:r>
            <a:r>
              <a:rPr lang="sr-Cyrl-CS" sz="1000" dirty="0" smtClean="0"/>
              <a:t>о </a:t>
            </a:r>
            <a:r>
              <a:rPr lang="x-none" sz="1000" smtClean="0"/>
              <a:t>предузећ</a:t>
            </a:r>
            <a:r>
              <a:rPr lang="sr-Cyrl-CS" sz="1000" dirty="0" smtClean="0"/>
              <a:t>е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x-none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195913323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x-none" sz="2800" b="1" dirty="0"/>
              <a:t>Како се пуни општинска каса?</a:t>
            </a:r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x-none" sz="1700" dirty="0"/>
              <a:t>Укупни </a:t>
            </a:r>
            <a:r>
              <a:rPr lang="x-none" sz="1700" b="1" dirty="0"/>
              <a:t>јавни приходи и примања </a:t>
            </a:r>
            <a:r>
              <a:rPr lang="x-none" sz="1700"/>
              <a:t>општине </a:t>
            </a:r>
            <a:r>
              <a:rPr lang="sr-Cyrl-CS" sz="1700" dirty="0" smtClean="0"/>
              <a:t>Баточина</a:t>
            </a:r>
            <a:r>
              <a:rPr lang="x-none" sz="1700" smtClean="0"/>
              <a:t> </a:t>
            </a:r>
            <a:r>
              <a:rPr lang="x-none" sz="1700"/>
              <a:t>за </a:t>
            </a:r>
            <a:r>
              <a:rPr lang="x-none" sz="1700" smtClean="0"/>
              <a:t>20</a:t>
            </a:r>
            <a:r>
              <a:rPr lang="sr-Latn-CS" sz="1700" dirty="0" smtClean="0"/>
              <a:t>22</a:t>
            </a:r>
            <a:r>
              <a:rPr lang="x-none" sz="1700" smtClean="0"/>
              <a:t>. </a:t>
            </a:r>
            <a:r>
              <a:rPr lang="x-none" sz="1700" dirty="0"/>
              <a:t>годину износе</a:t>
            </a:r>
          </a:p>
          <a:p>
            <a:pPr algn="just"/>
            <a:endParaRPr lang="x-none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x-none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x-none" sz="1700" dirty="0"/>
              <a:t>Одлуком о буџету </a:t>
            </a:r>
            <a:r>
              <a:rPr lang="x-none" sz="1700"/>
              <a:t>општине  </a:t>
            </a:r>
            <a:r>
              <a:rPr lang="sr-Cyrl-CS" sz="1700" dirty="0" smtClean="0"/>
              <a:t>Баточина</a:t>
            </a:r>
            <a:r>
              <a:rPr lang="x-none" sz="1700" smtClean="0"/>
              <a:t>  </a:t>
            </a:r>
            <a:r>
              <a:rPr lang="x-none" sz="1700"/>
              <a:t>за </a:t>
            </a:r>
            <a:r>
              <a:rPr lang="x-none" sz="1700" smtClean="0"/>
              <a:t>20</a:t>
            </a:r>
            <a:r>
              <a:rPr lang="sr-Latn-CS" sz="1700" dirty="0" smtClean="0"/>
              <a:t>22</a:t>
            </a:r>
            <a:r>
              <a:rPr lang="x-none" sz="1700" smtClean="0"/>
              <a:t>. </a:t>
            </a:r>
            <a:r>
              <a:rPr lang="x-none" sz="1700" dirty="0"/>
              <a:t>годину планирана су средства из буџета општине у износу </a:t>
            </a:r>
            <a:r>
              <a:rPr lang="x-none" sz="1700"/>
              <a:t>од</a:t>
            </a:r>
            <a:r>
              <a:rPr lang="en-GB" sz="1700" dirty="0"/>
              <a:t> </a:t>
            </a:r>
            <a:r>
              <a:rPr lang="sr-Latn-CS" sz="1700" dirty="0" smtClean="0">
                <a:solidFill>
                  <a:srgbClr val="FF0000"/>
                </a:solidFill>
              </a:rPr>
              <a:t>431.330.300</a:t>
            </a:r>
            <a:r>
              <a:rPr lang="sr-Cyrl-CS" sz="1700" dirty="0" smtClean="0">
                <a:solidFill>
                  <a:srgbClr val="FF0000"/>
                </a:solidFill>
              </a:rPr>
              <a:t>,00 </a:t>
            </a:r>
            <a:r>
              <a:rPr lang="x-none" sz="1700" smtClean="0">
                <a:solidFill>
                  <a:srgbClr val="FF0000"/>
                </a:solidFill>
              </a:rPr>
              <a:t>динара</a:t>
            </a:r>
            <a:r>
              <a:rPr lang="x-none" sz="1700" dirty="0">
                <a:solidFill>
                  <a:srgbClr val="FF0000"/>
                </a:solidFill>
              </a:rPr>
              <a:t>, пренета средства из ранијих година у износу </a:t>
            </a:r>
            <a:r>
              <a:rPr lang="x-none" sz="1700">
                <a:solidFill>
                  <a:srgbClr val="FF0000"/>
                </a:solidFill>
              </a:rPr>
              <a:t>од </a:t>
            </a:r>
            <a:r>
              <a:rPr lang="sr-Latn-CS" sz="1700" dirty="0" smtClean="0">
                <a:solidFill>
                  <a:srgbClr val="FF0000"/>
                </a:solidFill>
              </a:rPr>
              <a:t>20.000.000,00 </a:t>
            </a:r>
            <a:r>
              <a:rPr lang="x-none" sz="1700" smtClean="0">
                <a:solidFill>
                  <a:srgbClr val="FF0000"/>
                </a:solidFill>
              </a:rPr>
              <a:t>динара </a:t>
            </a:r>
            <a:r>
              <a:rPr lang="x-none" sz="1700" dirty="0">
                <a:solidFill>
                  <a:srgbClr val="FF0000"/>
                </a:solidFill>
              </a:rPr>
              <a:t>и средства из осталих извора у износу </a:t>
            </a:r>
            <a:r>
              <a:rPr lang="x-none" sz="1700">
                <a:solidFill>
                  <a:srgbClr val="FF0000"/>
                </a:solidFill>
              </a:rPr>
              <a:t>од </a:t>
            </a:r>
            <a:r>
              <a:rPr lang="sr-Latn-CS" sz="1700" dirty="0" smtClean="0">
                <a:solidFill>
                  <a:srgbClr val="FF0000"/>
                </a:solidFill>
              </a:rPr>
              <a:t>24.640</a:t>
            </a:r>
            <a:r>
              <a:rPr lang="sr-Cyrl-CS" sz="1700" dirty="0" smtClean="0">
                <a:solidFill>
                  <a:srgbClr val="FF0000"/>
                </a:solidFill>
              </a:rPr>
              <a:t>.</a:t>
            </a:r>
            <a:r>
              <a:rPr lang="sr-Latn-CS" sz="1700" dirty="0" smtClean="0">
                <a:solidFill>
                  <a:srgbClr val="FF0000"/>
                </a:solidFill>
              </a:rPr>
              <a:t>000</a:t>
            </a:r>
            <a:r>
              <a:rPr lang="sr-Cyrl-CS" sz="1700" dirty="0" smtClean="0">
                <a:solidFill>
                  <a:srgbClr val="FF0000"/>
                </a:solidFill>
              </a:rPr>
              <a:t>,</a:t>
            </a:r>
            <a:r>
              <a:rPr lang="sr-Latn-CS" sz="1700" dirty="0" smtClean="0">
                <a:solidFill>
                  <a:srgbClr val="FF0000"/>
                </a:solidFill>
              </a:rPr>
              <a:t>0</a:t>
            </a:r>
            <a:r>
              <a:rPr lang="sr-Cyrl-CS" sz="1700" dirty="0" smtClean="0">
                <a:solidFill>
                  <a:srgbClr val="FF0000"/>
                </a:solidFill>
              </a:rPr>
              <a:t>0 </a:t>
            </a:r>
            <a:r>
              <a:rPr lang="x-none" sz="1700" smtClean="0">
                <a:solidFill>
                  <a:srgbClr val="FF0000"/>
                </a:solidFill>
              </a:rPr>
              <a:t>динара</a:t>
            </a:r>
            <a:r>
              <a:rPr lang="x-none" sz="1700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4400" b="1" dirty="0" smtClean="0">
                <a:solidFill>
                  <a:srgbClr val="FF0000"/>
                </a:solidFill>
              </a:rPr>
              <a:t>475</a:t>
            </a:r>
            <a:r>
              <a:rPr lang="en-GB" sz="4400" b="1" dirty="0" smtClean="0">
                <a:solidFill>
                  <a:srgbClr val="FF0000"/>
                </a:solidFill>
              </a:rPr>
              <a:t> </a:t>
            </a:r>
            <a:r>
              <a:rPr lang="x-none" sz="3600" b="1" smtClean="0">
                <a:solidFill>
                  <a:srgbClr val="FF0000"/>
                </a:solidFill>
              </a:rPr>
              <a:t>мили</a:t>
            </a:r>
            <a:r>
              <a:rPr lang="sr-Cyrl-CS" sz="3600" b="1" dirty="0" smtClean="0">
                <a:solidFill>
                  <a:srgbClr val="FF0000"/>
                </a:solidFill>
              </a:rPr>
              <a:t>она</a:t>
            </a:r>
            <a:r>
              <a:rPr lang="x-none" sz="3600" b="1" smtClean="0">
                <a:solidFill>
                  <a:srgbClr val="FF0000"/>
                </a:solidFill>
              </a:rPr>
              <a:t> </a:t>
            </a:r>
            <a:r>
              <a:rPr lang="x-none" sz="3600" b="1" dirty="0">
                <a:solidFill>
                  <a:srgbClr val="FF0000"/>
                </a:solidFill>
              </a:rPr>
              <a:t>динара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5845</TotalTime>
  <Words>2133</Words>
  <Application>Microsoft Office PowerPoint</Application>
  <PresentationFormat>On-screen Show (4:3)</PresentationFormat>
  <Paragraphs>505</Paragraphs>
  <Slides>24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Custom Design</vt:lpstr>
      <vt:lpstr>ОПШТИНА БАТОЧИНА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2022. годину</vt:lpstr>
      <vt:lpstr>Структура планираних прихода и примања за 2022. годину</vt:lpstr>
      <vt:lpstr>Шта се променило у односу на 2021. годину?</vt:lpstr>
      <vt:lpstr>На шта се троше јавна средства?</vt:lpstr>
      <vt:lpstr>Slide 15</vt:lpstr>
      <vt:lpstr>Структура планираних расхода и издатака буџета за 2022. годину</vt:lpstr>
      <vt:lpstr>Структура планираних расхода и издатака буџета за 2022. годину</vt:lpstr>
      <vt:lpstr>Шта се променило у односу на 2021.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Најважнији пројекти од интереса за локалну заједницу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mpopovic</cp:lastModifiedBy>
  <cp:revision>615</cp:revision>
  <cp:lastPrinted>2018-01-29T14:26:33Z</cp:lastPrinted>
  <dcterms:created xsi:type="dcterms:W3CDTF">2006-08-16T00:00:00Z</dcterms:created>
  <dcterms:modified xsi:type="dcterms:W3CDTF">2022-01-17T13:16:08Z</dcterms:modified>
</cp:coreProperties>
</file>